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25"/>
  </p:notesMasterIdLst>
  <p:handoutMasterIdLst>
    <p:handoutMasterId r:id="rId26"/>
  </p:handoutMasterIdLst>
  <p:sldIdLst>
    <p:sldId id="388" r:id="rId2"/>
    <p:sldId id="434" r:id="rId3"/>
    <p:sldId id="442" r:id="rId4"/>
    <p:sldId id="443" r:id="rId5"/>
    <p:sldId id="445" r:id="rId6"/>
    <p:sldId id="432" r:id="rId7"/>
    <p:sldId id="465" r:id="rId8"/>
    <p:sldId id="477" r:id="rId9"/>
    <p:sldId id="478" r:id="rId10"/>
    <p:sldId id="479" r:id="rId11"/>
    <p:sldId id="444" r:id="rId12"/>
    <p:sldId id="470" r:id="rId13"/>
    <p:sldId id="471" r:id="rId14"/>
    <p:sldId id="480" r:id="rId15"/>
    <p:sldId id="472" r:id="rId16"/>
    <p:sldId id="487" r:id="rId17"/>
    <p:sldId id="489" r:id="rId18"/>
    <p:sldId id="491" r:id="rId19"/>
    <p:sldId id="488" r:id="rId20"/>
    <p:sldId id="492" r:id="rId21"/>
    <p:sldId id="493" r:id="rId22"/>
    <p:sldId id="494" r:id="rId23"/>
    <p:sldId id="490" r:id="rId24"/>
  </p:sldIdLst>
  <p:sldSz cx="12192000" cy="6858000"/>
  <p:notesSz cx="6815138"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ky" initials="G" lastIdx="1" clrIdx="0">
    <p:extLst>
      <p:ext uri="{19B8F6BF-5375-455C-9EA6-DF929625EA0E}">
        <p15:presenceInfo xmlns:p15="http://schemas.microsoft.com/office/powerpoint/2012/main" userId="Franck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829"/>
    <a:srgbClr val="178376"/>
    <a:srgbClr val="0085A2"/>
    <a:srgbClr val="D85620"/>
    <a:srgbClr val="E27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60"/>
      </p:cViewPr>
      <p:guideLst>
        <p:guide orient="horz" pos="2168"/>
        <p:guide pos="3840"/>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mmons.wikimedia.org/wiki/File:3_green.svg" TargetMode="External"/><Relationship Id="rId1" Type="http://schemas.openxmlformats.org/officeDocument/2006/relationships/image" Target="../media/image11.png"/><Relationship Id="rId6" Type="http://schemas.openxmlformats.org/officeDocument/2006/relationships/hyperlink" Target="https://commons.wikimedia.org/wiki/File:2_green.svg" TargetMode="External"/><Relationship Id="rId5" Type="http://schemas.openxmlformats.org/officeDocument/2006/relationships/image" Target="../media/image13.png"/><Relationship Id="rId4" Type="http://schemas.openxmlformats.org/officeDocument/2006/relationships/hyperlink" Target="https://commons.wikimedia.org/wiki/File:1_green.svg"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mmons.wikimedia.org/wiki/File:3_green.svg" TargetMode="External"/><Relationship Id="rId1" Type="http://schemas.openxmlformats.org/officeDocument/2006/relationships/image" Target="../media/image11.png"/><Relationship Id="rId6" Type="http://schemas.openxmlformats.org/officeDocument/2006/relationships/hyperlink" Target="https://commons.wikimedia.org/wiki/File:2_green.svg" TargetMode="External"/><Relationship Id="rId5" Type="http://schemas.openxmlformats.org/officeDocument/2006/relationships/image" Target="../media/image13.png"/><Relationship Id="rId4" Type="http://schemas.openxmlformats.org/officeDocument/2006/relationships/hyperlink" Target="https://commons.wikimedia.org/wiki/File:1_green.svg" TargetMode="Externa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DF1981-3479-4BC7-9FDF-FD10D16BFA38}" type="doc">
      <dgm:prSet loTypeId="urn:microsoft.com/office/officeart/2005/8/layout/hList7" loCatId="list" qsTypeId="urn:microsoft.com/office/officeart/2005/8/quickstyle/simple1" qsCatId="simple" csTypeId="urn:microsoft.com/office/officeart/2005/8/colors/accent2_3" csCatId="accent2" phldr="1"/>
      <dgm:spPr/>
    </dgm:pt>
    <dgm:pt modelId="{8A7B4026-F0D7-4C04-B2BA-DDD919D5ACE9}">
      <dgm:prSet phldrT="[Texte]"/>
      <dgm:spPr/>
      <dgm:t>
        <a:bodyPr/>
        <a:lstStyle/>
        <a:p>
          <a:r>
            <a:rPr lang="fr-FR" b="1" dirty="0">
              <a:solidFill>
                <a:schemeClr val="tx1">
                  <a:lumMod val="95000"/>
                  <a:lumOff val="5000"/>
                </a:schemeClr>
              </a:solidFill>
            </a:rPr>
            <a:t>Analyse et déploiement opérationnel de plan d’actions (BPO)</a:t>
          </a:r>
        </a:p>
        <a:p>
          <a:r>
            <a:rPr lang="fr-FR" dirty="0"/>
            <a:t>Optimiser le remplissage de la destination, tous canaux</a:t>
          </a:r>
        </a:p>
      </dgm:t>
    </dgm:pt>
    <dgm:pt modelId="{43AC6CB7-60A2-41FD-B28B-6A7E73241BD9}" type="parTrans" cxnId="{53E47102-DD19-4984-904F-E4E56EB73D06}">
      <dgm:prSet/>
      <dgm:spPr/>
      <dgm:t>
        <a:bodyPr/>
        <a:lstStyle/>
        <a:p>
          <a:endParaRPr lang="fr-FR"/>
        </a:p>
      </dgm:t>
    </dgm:pt>
    <dgm:pt modelId="{7573FFB3-1375-4769-AC63-710F0B6D3405}" type="sibTrans" cxnId="{53E47102-DD19-4984-904F-E4E56EB73D06}">
      <dgm:prSet/>
      <dgm:spPr/>
      <dgm:t>
        <a:bodyPr/>
        <a:lstStyle/>
        <a:p>
          <a:endParaRPr lang="fr-FR"/>
        </a:p>
      </dgm:t>
    </dgm:pt>
    <dgm:pt modelId="{C597F86A-3CE4-4F6A-BA89-60160D547422}">
      <dgm:prSet phldrT="[Texte]"/>
      <dgm:spPr/>
      <dgm:t>
        <a:bodyPr/>
        <a:lstStyle/>
        <a:p>
          <a:r>
            <a:rPr lang="fr-FR" b="1" dirty="0">
              <a:solidFill>
                <a:schemeClr val="tx1">
                  <a:lumMod val="95000"/>
                  <a:lumOff val="5000"/>
                </a:schemeClr>
              </a:solidFill>
            </a:rPr>
            <a:t>Entrepôt de données (Data collection)</a:t>
          </a:r>
        </a:p>
        <a:p>
          <a:r>
            <a:rPr lang="fr-FR" dirty="0"/>
            <a:t>Interconnecter l’écosystème digital des hébergeurs du territoire</a:t>
          </a:r>
        </a:p>
      </dgm:t>
    </dgm:pt>
    <dgm:pt modelId="{B789FCA6-B7B4-4B4A-844F-B7FDDFE8DF02}" type="parTrans" cxnId="{F4FC13CD-CDF6-4D3E-976B-BAB67A3B6A69}">
      <dgm:prSet/>
      <dgm:spPr/>
      <dgm:t>
        <a:bodyPr/>
        <a:lstStyle/>
        <a:p>
          <a:endParaRPr lang="fr-FR"/>
        </a:p>
      </dgm:t>
    </dgm:pt>
    <dgm:pt modelId="{61DB2D7C-4041-426E-AEFA-425263655129}" type="sibTrans" cxnId="{F4FC13CD-CDF6-4D3E-976B-BAB67A3B6A69}">
      <dgm:prSet/>
      <dgm:spPr/>
      <dgm:t>
        <a:bodyPr/>
        <a:lstStyle/>
        <a:p>
          <a:endParaRPr lang="fr-FR"/>
        </a:p>
      </dgm:t>
    </dgm:pt>
    <dgm:pt modelId="{85FB5FD6-36D3-4A54-9510-776692329B62}">
      <dgm:prSet phldrT="[Texte]"/>
      <dgm:spPr/>
      <dgm:t>
        <a:bodyPr/>
        <a:lstStyle/>
        <a:p>
          <a:r>
            <a:rPr lang="fr-FR" b="1" dirty="0">
              <a:solidFill>
                <a:schemeClr val="tx1">
                  <a:lumMod val="95000"/>
                  <a:lumOff val="5000"/>
                </a:schemeClr>
              </a:solidFill>
            </a:rPr>
            <a:t>Reporting dynamique (Report)</a:t>
          </a:r>
        </a:p>
        <a:p>
          <a:r>
            <a:rPr lang="fr-FR" dirty="0"/>
            <a:t>Mesurer et comprendre l’activité économique</a:t>
          </a:r>
        </a:p>
      </dgm:t>
    </dgm:pt>
    <dgm:pt modelId="{1C9563C2-E7CA-4053-8FE6-A197971AA166}" type="parTrans" cxnId="{8966E81F-E322-4BCF-9C71-F64B173654CC}">
      <dgm:prSet/>
      <dgm:spPr/>
      <dgm:t>
        <a:bodyPr/>
        <a:lstStyle/>
        <a:p>
          <a:endParaRPr lang="fr-FR"/>
        </a:p>
      </dgm:t>
    </dgm:pt>
    <dgm:pt modelId="{FBE91CE4-DB6B-47C7-A48A-11C752FEB918}" type="sibTrans" cxnId="{8966E81F-E322-4BCF-9C71-F64B173654CC}">
      <dgm:prSet/>
      <dgm:spPr/>
      <dgm:t>
        <a:bodyPr/>
        <a:lstStyle/>
        <a:p>
          <a:endParaRPr lang="fr-FR"/>
        </a:p>
      </dgm:t>
    </dgm:pt>
    <dgm:pt modelId="{8AA62C7D-34E4-4735-966E-E9DF16482967}" type="pres">
      <dgm:prSet presAssocID="{E4DF1981-3479-4BC7-9FDF-FD10D16BFA38}" presName="Name0" presStyleCnt="0">
        <dgm:presLayoutVars>
          <dgm:dir/>
          <dgm:resizeHandles val="exact"/>
        </dgm:presLayoutVars>
      </dgm:prSet>
      <dgm:spPr/>
    </dgm:pt>
    <dgm:pt modelId="{8718E457-8B9B-47E1-B3FD-BABC46DF029F}" type="pres">
      <dgm:prSet presAssocID="{E4DF1981-3479-4BC7-9FDF-FD10D16BFA38}" presName="fgShape" presStyleLbl="fgShp" presStyleIdx="0" presStyleCnt="1"/>
      <dgm:spPr/>
    </dgm:pt>
    <dgm:pt modelId="{8234F5E4-3795-4D76-BD55-2FCF302144EA}" type="pres">
      <dgm:prSet presAssocID="{E4DF1981-3479-4BC7-9FDF-FD10D16BFA38}" presName="linComp" presStyleCnt="0"/>
      <dgm:spPr/>
    </dgm:pt>
    <dgm:pt modelId="{BE633415-212B-433D-9D25-44FC4F382825}" type="pres">
      <dgm:prSet presAssocID="{8A7B4026-F0D7-4C04-B2BA-DDD919D5ACE9}" presName="compNode" presStyleCnt="0"/>
      <dgm:spPr/>
    </dgm:pt>
    <dgm:pt modelId="{322B4C8C-0FD3-4674-8432-FE9ED4DFE941}" type="pres">
      <dgm:prSet presAssocID="{8A7B4026-F0D7-4C04-B2BA-DDD919D5ACE9}" presName="bkgdShape" presStyleLbl="node1" presStyleIdx="0" presStyleCnt="3"/>
      <dgm:spPr/>
    </dgm:pt>
    <dgm:pt modelId="{0C9B20DD-0BF0-4FF7-BF99-9230DE35DC11}" type="pres">
      <dgm:prSet presAssocID="{8A7B4026-F0D7-4C04-B2BA-DDD919D5ACE9}" presName="nodeTx" presStyleLbl="node1" presStyleIdx="0" presStyleCnt="3">
        <dgm:presLayoutVars>
          <dgm:bulletEnabled val="1"/>
        </dgm:presLayoutVars>
      </dgm:prSet>
      <dgm:spPr/>
    </dgm:pt>
    <dgm:pt modelId="{C3BC1BE2-A904-486C-AE21-E7A074BAD19A}" type="pres">
      <dgm:prSet presAssocID="{8A7B4026-F0D7-4C04-B2BA-DDD919D5ACE9}" presName="invisiNode" presStyleLbl="node1" presStyleIdx="0" presStyleCnt="3"/>
      <dgm:spPr/>
    </dgm:pt>
    <dgm:pt modelId="{1D1A91C2-3569-43CF-B89F-CADBFA3FF041}" type="pres">
      <dgm:prSet presAssocID="{8A7B4026-F0D7-4C04-B2BA-DDD919D5ACE9}"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D7215948-F58D-4B42-99BD-04ABB088DE31}" type="pres">
      <dgm:prSet presAssocID="{7573FFB3-1375-4769-AC63-710F0B6D3405}" presName="sibTrans" presStyleLbl="sibTrans2D1" presStyleIdx="0" presStyleCnt="0"/>
      <dgm:spPr/>
    </dgm:pt>
    <dgm:pt modelId="{777838A4-AD09-4A80-BE66-9C152CE11BDD}" type="pres">
      <dgm:prSet presAssocID="{C597F86A-3CE4-4F6A-BA89-60160D547422}" presName="compNode" presStyleCnt="0"/>
      <dgm:spPr/>
    </dgm:pt>
    <dgm:pt modelId="{D2E6A348-A955-4B21-9700-3BA712A8588B}" type="pres">
      <dgm:prSet presAssocID="{C597F86A-3CE4-4F6A-BA89-60160D547422}" presName="bkgdShape" presStyleLbl="node1" presStyleIdx="1" presStyleCnt="3"/>
      <dgm:spPr/>
    </dgm:pt>
    <dgm:pt modelId="{C3F6996B-0D0A-4BB6-A8EA-13C75B803414}" type="pres">
      <dgm:prSet presAssocID="{C597F86A-3CE4-4F6A-BA89-60160D547422}" presName="nodeTx" presStyleLbl="node1" presStyleIdx="1" presStyleCnt="3">
        <dgm:presLayoutVars>
          <dgm:bulletEnabled val="1"/>
        </dgm:presLayoutVars>
      </dgm:prSet>
      <dgm:spPr/>
    </dgm:pt>
    <dgm:pt modelId="{E33EABE4-3D3B-4D9C-8776-C8FF34BC647B}" type="pres">
      <dgm:prSet presAssocID="{C597F86A-3CE4-4F6A-BA89-60160D547422}" presName="invisiNode" presStyleLbl="node1" presStyleIdx="1" presStyleCnt="3"/>
      <dgm:spPr/>
    </dgm:pt>
    <dgm:pt modelId="{8BF62E89-C584-4B9E-BE40-1448E6543EA5}" type="pres">
      <dgm:prSet presAssocID="{C597F86A-3CE4-4F6A-BA89-60160D547422}" presName="imagNode"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28B3EE11-F8B1-4F6C-9C33-AAA76FE0CCBD}" type="pres">
      <dgm:prSet presAssocID="{61DB2D7C-4041-426E-AEFA-425263655129}" presName="sibTrans" presStyleLbl="sibTrans2D1" presStyleIdx="0" presStyleCnt="0"/>
      <dgm:spPr/>
    </dgm:pt>
    <dgm:pt modelId="{9A5DFBAE-11D9-498E-A3B3-9691F6063540}" type="pres">
      <dgm:prSet presAssocID="{85FB5FD6-36D3-4A54-9510-776692329B62}" presName="compNode" presStyleCnt="0"/>
      <dgm:spPr/>
    </dgm:pt>
    <dgm:pt modelId="{4C67D921-CFE2-489F-8138-FA7804C210E7}" type="pres">
      <dgm:prSet presAssocID="{85FB5FD6-36D3-4A54-9510-776692329B62}" presName="bkgdShape" presStyleLbl="node1" presStyleIdx="2" presStyleCnt="3"/>
      <dgm:spPr/>
    </dgm:pt>
    <dgm:pt modelId="{B7354369-BF05-4E47-A583-9625A1CE3815}" type="pres">
      <dgm:prSet presAssocID="{85FB5FD6-36D3-4A54-9510-776692329B62}" presName="nodeTx" presStyleLbl="node1" presStyleIdx="2" presStyleCnt="3">
        <dgm:presLayoutVars>
          <dgm:bulletEnabled val="1"/>
        </dgm:presLayoutVars>
      </dgm:prSet>
      <dgm:spPr/>
    </dgm:pt>
    <dgm:pt modelId="{DCC196A6-3DBA-4D4A-BECD-3B8A9EFEACE5}" type="pres">
      <dgm:prSet presAssocID="{85FB5FD6-36D3-4A54-9510-776692329B62}" presName="invisiNode" presStyleLbl="node1" presStyleIdx="2" presStyleCnt="3"/>
      <dgm:spPr/>
    </dgm:pt>
    <dgm:pt modelId="{70390149-812B-47BE-B62F-AC1A7DDC0F23}" type="pres">
      <dgm:prSet presAssocID="{85FB5FD6-36D3-4A54-9510-776692329B62}" presName="imagNode"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Lst>
  <dgm:cxnLst>
    <dgm:cxn modelId="{53E47102-DD19-4984-904F-E4E56EB73D06}" srcId="{E4DF1981-3479-4BC7-9FDF-FD10D16BFA38}" destId="{8A7B4026-F0D7-4C04-B2BA-DDD919D5ACE9}" srcOrd="0" destOrd="0" parTransId="{43AC6CB7-60A2-41FD-B28B-6A7E73241BD9}" sibTransId="{7573FFB3-1375-4769-AC63-710F0B6D3405}"/>
    <dgm:cxn modelId="{EEAF430C-8388-4896-961A-905DA02D4578}" type="presOf" srcId="{C597F86A-3CE4-4F6A-BA89-60160D547422}" destId="{C3F6996B-0D0A-4BB6-A8EA-13C75B803414}" srcOrd="1" destOrd="0" presId="urn:microsoft.com/office/officeart/2005/8/layout/hList7"/>
    <dgm:cxn modelId="{8966E81F-E322-4BCF-9C71-F64B173654CC}" srcId="{E4DF1981-3479-4BC7-9FDF-FD10D16BFA38}" destId="{85FB5FD6-36D3-4A54-9510-776692329B62}" srcOrd="2" destOrd="0" parTransId="{1C9563C2-E7CA-4053-8FE6-A197971AA166}" sibTransId="{FBE91CE4-DB6B-47C7-A48A-11C752FEB918}"/>
    <dgm:cxn modelId="{CAB8D92A-0D21-4479-9F31-BB22AA93DD57}" type="presOf" srcId="{7573FFB3-1375-4769-AC63-710F0B6D3405}" destId="{D7215948-F58D-4B42-99BD-04ABB088DE31}" srcOrd="0" destOrd="0" presId="urn:microsoft.com/office/officeart/2005/8/layout/hList7"/>
    <dgm:cxn modelId="{7CF9E83B-EE3B-40A8-ACC5-6A152970A65E}" type="presOf" srcId="{61DB2D7C-4041-426E-AEFA-425263655129}" destId="{28B3EE11-F8B1-4F6C-9C33-AAA76FE0CCBD}" srcOrd="0" destOrd="0" presId="urn:microsoft.com/office/officeart/2005/8/layout/hList7"/>
    <dgm:cxn modelId="{FBB6C264-2309-4B9D-BDA1-6145B4B078DD}" type="presOf" srcId="{85FB5FD6-36D3-4A54-9510-776692329B62}" destId="{B7354369-BF05-4E47-A583-9625A1CE3815}" srcOrd="1" destOrd="0" presId="urn:microsoft.com/office/officeart/2005/8/layout/hList7"/>
    <dgm:cxn modelId="{0CFFDB67-64CD-4C83-AA2D-C312EE0E2BFC}" type="presOf" srcId="{8A7B4026-F0D7-4C04-B2BA-DDD919D5ACE9}" destId="{0C9B20DD-0BF0-4FF7-BF99-9230DE35DC11}" srcOrd="1" destOrd="0" presId="urn:microsoft.com/office/officeart/2005/8/layout/hList7"/>
    <dgm:cxn modelId="{9727824B-B0C5-490B-BA05-28F1330F1A05}" type="presOf" srcId="{E4DF1981-3479-4BC7-9FDF-FD10D16BFA38}" destId="{8AA62C7D-34E4-4735-966E-E9DF16482967}" srcOrd="0" destOrd="0" presId="urn:microsoft.com/office/officeart/2005/8/layout/hList7"/>
    <dgm:cxn modelId="{5992CE4E-8A99-4243-94C2-6B91A30CA426}" type="presOf" srcId="{8A7B4026-F0D7-4C04-B2BA-DDD919D5ACE9}" destId="{322B4C8C-0FD3-4674-8432-FE9ED4DFE941}" srcOrd="0" destOrd="0" presId="urn:microsoft.com/office/officeart/2005/8/layout/hList7"/>
    <dgm:cxn modelId="{F4FC13CD-CDF6-4D3E-976B-BAB67A3B6A69}" srcId="{E4DF1981-3479-4BC7-9FDF-FD10D16BFA38}" destId="{C597F86A-3CE4-4F6A-BA89-60160D547422}" srcOrd="1" destOrd="0" parTransId="{B789FCA6-B7B4-4B4A-844F-B7FDDFE8DF02}" sibTransId="{61DB2D7C-4041-426E-AEFA-425263655129}"/>
    <dgm:cxn modelId="{A2DC4AE3-640E-42F1-A1F7-85250B3EE3A8}" type="presOf" srcId="{85FB5FD6-36D3-4A54-9510-776692329B62}" destId="{4C67D921-CFE2-489F-8138-FA7804C210E7}" srcOrd="0" destOrd="0" presId="urn:microsoft.com/office/officeart/2005/8/layout/hList7"/>
    <dgm:cxn modelId="{6A0B15EB-7675-498C-8526-7F6BA70F21A3}" type="presOf" srcId="{C597F86A-3CE4-4F6A-BA89-60160D547422}" destId="{D2E6A348-A955-4B21-9700-3BA712A8588B}" srcOrd="0" destOrd="0" presId="urn:microsoft.com/office/officeart/2005/8/layout/hList7"/>
    <dgm:cxn modelId="{D63F3ABE-B60B-44C7-B875-691492CB7223}" type="presParOf" srcId="{8AA62C7D-34E4-4735-966E-E9DF16482967}" destId="{8718E457-8B9B-47E1-B3FD-BABC46DF029F}" srcOrd="0" destOrd="0" presId="urn:microsoft.com/office/officeart/2005/8/layout/hList7"/>
    <dgm:cxn modelId="{827E7E6B-353A-4CDD-8D6B-7620EF674205}" type="presParOf" srcId="{8AA62C7D-34E4-4735-966E-E9DF16482967}" destId="{8234F5E4-3795-4D76-BD55-2FCF302144EA}" srcOrd="1" destOrd="0" presId="urn:microsoft.com/office/officeart/2005/8/layout/hList7"/>
    <dgm:cxn modelId="{FAFD77E8-67E5-4F4D-824E-351DE083B5CB}" type="presParOf" srcId="{8234F5E4-3795-4D76-BD55-2FCF302144EA}" destId="{BE633415-212B-433D-9D25-44FC4F382825}" srcOrd="0" destOrd="0" presId="urn:microsoft.com/office/officeart/2005/8/layout/hList7"/>
    <dgm:cxn modelId="{8FC36ED0-BC36-4E58-B54C-B9A6A16CD267}" type="presParOf" srcId="{BE633415-212B-433D-9D25-44FC4F382825}" destId="{322B4C8C-0FD3-4674-8432-FE9ED4DFE941}" srcOrd="0" destOrd="0" presId="urn:microsoft.com/office/officeart/2005/8/layout/hList7"/>
    <dgm:cxn modelId="{BEA50F5C-7129-4C2A-AF46-8F8CACAB97D0}" type="presParOf" srcId="{BE633415-212B-433D-9D25-44FC4F382825}" destId="{0C9B20DD-0BF0-4FF7-BF99-9230DE35DC11}" srcOrd="1" destOrd="0" presId="urn:microsoft.com/office/officeart/2005/8/layout/hList7"/>
    <dgm:cxn modelId="{1C21FC72-40DF-4D1C-85A5-86D40006C3F6}" type="presParOf" srcId="{BE633415-212B-433D-9D25-44FC4F382825}" destId="{C3BC1BE2-A904-486C-AE21-E7A074BAD19A}" srcOrd="2" destOrd="0" presId="urn:microsoft.com/office/officeart/2005/8/layout/hList7"/>
    <dgm:cxn modelId="{F8E4FD6A-270E-4A5C-B8ED-32AF628656DE}" type="presParOf" srcId="{BE633415-212B-433D-9D25-44FC4F382825}" destId="{1D1A91C2-3569-43CF-B89F-CADBFA3FF041}" srcOrd="3" destOrd="0" presId="urn:microsoft.com/office/officeart/2005/8/layout/hList7"/>
    <dgm:cxn modelId="{861E4557-750D-4F8F-AE56-FB98F097F7D6}" type="presParOf" srcId="{8234F5E4-3795-4D76-BD55-2FCF302144EA}" destId="{D7215948-F58D-4B42-99BD-04ABB088DE31}" srcOrd="1" destOrd="0" presId="urn:microsoft.com/office/officeart/2005/8/layout/hList7"/>
    <dgm:cxn modelId="{7E99BEA7-B2E7-452D-B75B-67B90990DB88}" type="presParOf" srcId="{8234F5E4-3795-4D76-BD55-2FCF302144EA}" destId="{777838A4-AD09-4A80-BE66-9C152CE11BDD}" srcOrd="2" destOrd="0" presId="urn:microsoft.com/office/officeart/2005/8/layout/hList7"/>
    <dgm:cxn modelId="{67AA4FD5-C3DD-4163-85E3-8D629D9120BB}" type="presParOf" srcId="{777838A4-AD09-4A80-BE66-9C152CE11BDD}" destId="{D2E6A348-A955-4B21-9700-3BA712A8588B}" srcOrd="0" destOrd="0" presId="urn:microsoft.com/office/officeart/2005/8/layout/hList7"/>
    <dgm:cxn modelId="{AF3A98B1-3456-47D3-84AD-09C54E6149F8}" type="presParOf" srcId="{777838A4-AD09-4A80-BE66-9C152CE11BDD}" destId="{C3F6996B-0D0A-4BB6-A8EA-13C75B803414}" srcOrd="1" destOrd="0" presId="urn:microsoft.com/office/officeart/2005/8/layout/hList7"/>
    <dgm:cxn modelId="{6D107A52-2102-4471-8007-0575B597EE2B}" type="presParOf" srcId="{777838A4-AD09-4A80-BE66-9C152CE11BDD}" destId="{E33EABE4-3D3B-4D9C-8776-C8FF34BC647B}" srcOrd="2" destOrd="0" presId="urn:microsoft.com/office/officeart/2005/8/layout/hList7"/>
    <dgm:cxn modelId="{A0F3636A-733D-4667-9674-46393584826E}" type="presParOf" srcId="{777838A4-AD09-4A80-BE66-9C152CE11BDD}" destId="{8BF62E89-C584-4B9E-BE40-1448E6543EA5}" srcOrd="3" destOrd="0" presId="urn:microsoft.com/office/officeart/2005/8/layout/hList7"/>
    <dgm:cxn modelId="{AA71AEDE-0CD3-4F06-A774-E6E9FC6B6C7D}" type="presParOf" srcId="{8234F5E4-3795-4D76-BD55-2FCF302144EA}" destId="{28B3EE11-F8B1-4F6C-9C33-AAA76FE0CCBD}" srcOrd="3" destOrd="0" presId="urn:microsoft.com/office/officeart/2005/8/layout/hList7"/>
    <dgm:cxn modelId="{5BECF945-5D9B-46B0-9B8C-76EB23865F9B}" type="presParOf" srcId="{8234F5E4-3795-4D76-BD55-2FCF302144EA}" destId="{9A5DFBAE-11D9-498E-A3B3-9691F6063540}" srcOrd="4" destOrd="0" presId="urn:microsoft.com/office/officeart/2005/8/layout/hList7"/>
    <dgm:cxn modelId="{7A339B1D-0E09-4D22-B0E9-1885A8645337}" type="presParOf" srcId="{9A5DFBAE-11D9-498E-A3B3-9691F6063540}" destId="{4C67D921-CFE2-489F-8138-FA7804C210E7}" srcOrd="0" destOrd="0" presId="urn:microsoft.com/office/officeart/2005/8/layout/hList7"/>
    <dgm:cxn modelId="{C97DB3F5-2028-47B9-88CE-859BEF512C11}" type="presParOf" srcId="{9A5DFBAE-11D9-498E-A3B3-9691F6063540}" destId="{B7354369-BF05-4E47-A583-9625A1CE3815}" srcOrd="1" destOrd="0" presId="urn:microsoft.com/office/officeart/2005/8/layout/hList7"/>
    <dgm:cxn modelId="{462C3C80-8510-4BC5-B4D8-432B2637B053}" type="presParOf" srcId="{9A5DFBAE-11D9-498E-A3B3-9691F6063540}" destId="{DCC196A6-3DBA-4D4A-BECD-3B8A9EFEACE5}" srcOrd="2" destOrd="0" presId="urn:microsoft.com/office/officeart/2005/8/layout/hList7"/>
    <dgm:cxn modelId="{244A14A4-DC5C-49F6-A866-A8BB82ECCBF1}" type="presParOf" srcId="{9A5DFBAE-11D9-498E-A3B3-9691F6063540}" destId="{70390149-812B-47BE-B62F-AC1A7DDC0F2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B4C8C-0FD3-4674-8432-FE9ED4DFE941}">
      <dsp:nvSpPr>
        <dsp:cNvPr id="0" name=""/>
        <dsp:cNvSpPr/>
      </dsp:nvSpPr>
      <dsp:spPr>
        <a:xfrm>
          <a:off x="2310" y="0"/>
          <a:ext cx="3594313" cy="5418667"/>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fr-FR" sz="2200" b="1" kern="1200" dirty="0">
              <a:solidFill>
                <a:schemeClr val="tx1">
                  <a:lumMod val="95000"/>
                  <a:lumOff val="5000"/>
                </a:schemeClr>
              </a:solidFill>
            </a:rPr>
            <a:t>Analyse et déploiement opérationnel de plan d’actions (BPO)</a:t>
          </a:r>
        </a:p>
        <a:p>
          <a:pPr marL="0" lvl="0" indent="0" algn="ctr" defTabSz="977900">
            <a:lnSpc>
              <a:spcPct val="90000"/>
            </a:lnSpc>
            <a:spcBef>
              <a:spcPct val="0"/>
            </a:spcBef>
            <a:spcAft>
              <a:spcPct val="35000"/>
            </a:spcAft>
            <a:buNone/>
          </a:pPr>
          <a:r>
            <a:rPr lang="fr-FR" sz="2200" kern="1200" dirty="0"/>
            <a:t>Optimiser le remplissage de la destination, tous canaux</a:t>
          </a:r>
        </a:p>
      </dsp:txBody>
      <dsp:txXfrm>
        <a:off x="2310" y="2167466"/>
        <a:ext cx="3594313" cy="2167466"/>
      </dsp:txXfrm>
    </dsp:sp>
    <dsp:sp modelId="{1D1A91C2-3569-43CF-B89F-CADBFA3FF041}">
      <dsp:nvSpPr>
        <dsp:cNvPr id="0" name=""/>
        <dsp:cNvSpPr/>
      </dsp:nvSpPr>
      <dsp:spPr>
        <a:xfrm>
          <a:off x="897259" y="325120"/>
          <a:ext cx="1804416" cy="180441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E6A348-A955-4B21-9700-3BA712A8588B}">
      <dsp:nvSpPr>
        <dsp:cNvPr id="0" name=""/>
        <dsp:cNvSpPr/>
      </dsp:nvSpPr>
      <dsp:spPr>
        <a:xfrm>
          <a:off x="3704453" y="0"/>
          <a:ext cx="3594313" cy="5418667"/>
        </a:xfrm>
        <a:prstGeom prst="roundRect">
          <a:avLst>
            <a:gd name="adj" fmla="val 10000"/>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fr-FR" sz="2200" b="1" kern="1200" dirty="0">
              <a:solidFill>
                <a:schemeClr val="tx1">
                  <a:lumMod val="95000"/>
                  <a:lumOff val="5000"/>
                </a:schemeClr>
              </a:solidFill>
            </a:rPr>
            <a:t>Entrepôt de données (Data collection)</a:t>
          </a:r>
        </a:p>
        <a:p>
          <a:pPr marL="0" lvl="0" indent="0" algn="ctr" defTabSz="977900">
            <a:lnSpc>
              <a:spcPct val="90000"/>
            </a:lnSpc>
            <a:spcBef>
              <a:spcPct val="0"/>
            </a:spcBef>
            <a:spcAft>
              <a:spcPct val="35000"/>
            </a:spcAft>
            <a:buNone/>
          </a:pPr>
          <a:r>
            <a:rPr lang="fr-FR" sz="2200" kern="1200" dirty="0"/>
            <a:t>Interconnecter l’écosystème digital des hébergeurs du territoire</a:t>
          </a:r>
        </a:p>
      </dsp:txBody>
      <dsp:txXfrm>
        <a:off x="3704453" y="2167466"/>
        <a:ext cx="3594313" cy="2167466"/>
      </dsp:txXfrm>
    </dsp:sp>
    <dsp:sp modelId="{8BF62E89-C584-4B9E-BE40-1448E6543EA5}">
      <dsp:nvSpPr>
        <dsp:cNvPr id="0" name=""/>
        <dsp:cNvSpPr/>
      </dsp:nvSpPr>
      <dsp:spPr>
        <a:xfrm>
          <a:off x="4599402" y="325120"/>
          <a:ext cx="1804416" cy="180441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7D921-CFE2-489F-8138-FA7804C210E7}">
      <dsp:nvSpPr>
        <dsp:cNvPr id="0" name=""/>
        <dsp:cNvSpPr/>
      </dsp:nvSpPr>
      <dsp:spPr>
        <a:xfrm>
          <a:off x="7406596" y="0"/>
          <a:ext cx="3594313" cy="5418667"/>
        </a:xfrm>
        <a:prstGeom prst="roundRect">
          <a:avLst>
            <a:gd name="adj" fmla="val 10000"/>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fr-FR" sz="2200" b="1" kern="1200" dirty="0">
              <a:solidFill>
                <a:schemeClr val="tx1">
                  <a:lumMod val="95000"/>
                  <a:lumOff val="5000"/>
                </a:schemeClr>
              </a:solidFill>
            </a:rPr>
            <a:t>Reporting dynamique (Report)</a:t>
          </a:r>
        </a:p>
        <a:p>
          <a:pPr marL="0" lvl="0" indent="0" algn="ctr" defTabSz="977900">
            <a:lnSpc>
              <a:spcPct val="90000"/>
            </a:lnSpc>
            <a:spcBef>
              <a:spcPct val="0"/>
            </a:spcBef>
            <a:spcAft>
              <a:spcPct val="35000"/>
            </a:spcAft>
            <a:buNone/>
          </a:pPr>
          <a:r>
            <a:rPr lang="fr-FR" sz="2200" kern="1200" dirty="0"/>
            <a:t>Mesurer et comprendre l’activité économique</a:t>
          </a:r>
        </a:p>
      </dsp:txBody>
      <dsp:txXfrm>
        <a:off x="7406596" y="2167466"/>
        <a:ext cx="3594313" cy="2167466"/>
      </dsp:txXfrm>
    </dsp:sp>
    <dsp:sp modelId="{70390149-812B-47BE-B62F-AC1A7DDC0F23}">
      <dsp:nvSpPr>
        <dsp:cNvPr id="0" name=""/>
        <dsp:cNvSpPr/>
      </dsp:nvSpPr>
      <dsp:spPr>
        <a:xfrm>
          <a:off x="8301545" y="325120"/>
          <a:ext cx="1804416" cy="180441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18E457-8B9B-47E1-B3FD-BABC46DF029F}">
      <dsp:nvSpPr>
        <dsp:cNvPr id="0" name=""/>
        <dsp:cNvSpPr/>
      </dsp:nvSpPr>
      <dsp:spPr>
        <a:xfrm>
          <a:off x="440128" y="4334933"/>
          <a:ext cx="10122963" cy="812800"/>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53226" cy="499012"/>
          </a:xfrm>
          <a:prstGeom prst="rect">
            <a:avLst/>
          </a:prstGeom>
        </p:spPr>
        <p:txBody>
          <a:bodyPr vert="horz" lIns="91172" tIns="45585" rIns="91172" bIns="45585" rtlCol="0"/>
          <a:lstStyle>
            <a:lvl1pPr algn="l">
              <a:defRPr sz="1200"/>
            </a:lvl1pPr>
          </a:lstStyle>
          <a:p>
            <a:endParaRPr lang="fr-FR"/>
          </a:p>
        </p:txBody>
      </p:sp>
      <p:sp>
        <p:nvSpPr>
          <p:cNvPr id="3" name="Espace réservé de la date 2"/>
          <p:cNvSpPr>
            <a:spLocks noGrp="1"/>
          </p:cNvSpPr>
          <p:nvPr>
            <p:ph type="dt" sz="quarter" idx="1"/>
          </p:nvPr>
        </p:nvSpPr>
        <p:spPr>
          <a:xfrm>
            <a:off x="3860335" y="1"/>
            <a:ext cx="2953226" cy="499012"/>
          </a:xfrm>
          <a:prstGeom prst="rect">
            <a:avLst/>
          </a:prstGeom>
        </p:spPr>
        <p:txBody>
          <a:bodyPr vert="horz" lIns="91172" tIns="45585" rIns="91172" bIns="45585" rtlCol="0"/>
          <a:lstStyle>
            <a:lvl1pPr algn="r">
              <a:defRPr sz="1200"/>
            </a:lvl1pPr>
          </a:lstStyle>
          <a:p>
            <a:fld id="{F98E0641-F640-420B-B387-44EA30ADB4EB}" type="datetimeFigureOut">
              <a:rPr lang="fr-FR" smtClean="0"/>
              <a:t>19/02/2019</a:t>
            </a:fld>
            <a:endParaRPr lang="fr-FR"/>
          </a:p>
        </p:txBody>
      </p:sp>
      <p:sp>
        <p:nvSpPr>
          <p:cNvPr id="4" name="Espace réservé du pied de page 3"/>
          <p:cNvSpPr>
            <a:spLocks noGrp="1"/>
          </p:cNvSpPr>
          <p:nvPr>
            <p:ph type="ftr" sz="quarter" idx="2"/>
          </p:nvPr>
        </p:nvSpPr>
        <p:spPr>
          <a:xfrm>
            <a:off x="1" y="9446678"/>
            <a:ext cx="2953226" cy="499011"/>
          </a:xfrm>
          <a:prstGeom prst="rect">
            <a:avLst/>
          </a:prstGeom>
        </p:spPr>
        <p:txBody>
          <a:bodyPr vert="horz" lIns="91172" tIns="45585" rIns="91172" bIns="4558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60335" y="9446678"/>
            <a:ext cx="2953226" cy="499011"/>
          </a:xfrm>
          <a:prstGeom prst="rect">
            <a:avLst/>
          </a:prstGeom>
        </p:spPr>
        <p:txBody>
          <a:bodyPr vert="horz" lIns="91172" tIns="45585" rIns="91172" bIns="45585" rtlCol="0" anchor="b"/>
          <a:lstStyle>
            <a:lvl1pPr algn="r">
              <a:defRPr sz="1200"/>
            </a:lvl1pPr>
          </a:lstStyle>
          <a:p>
            <a:fld id="{9BCDCAF2-78EC-45A1-B8B9-FEB59B5FB919}" type="slidenum">
              <a:rPr lang="fr-FR" smtClean="0"/>
              <a:t>‹N°›</a:t>
            </a:fld>
            <a:endParaRPr lang="fr-FR"/>
          </a:p>
        </p:txBody>
      </p:sp>
    </p:spTree>
    <p:extLst>
      <p:ext uri="{BB962C8B-B14F-4D97-AF65-F5344CB8AC3E}">
        <p14:creationId xmlns:p14="http://schemas.microsoft.com/office/powerpoint/2010/main" val="31297465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53226" cy="499012"/>
          </a:xfrm>
          <a:prstGeom prst="rect">
            <a:avLst/>
          </a:prstGeom>
        </p:spPr>
        <p:txBody>
          <a:bodyPr vert="horz" lIns="91172" tIns="45585" rIns="91172" bIns="45585" rtlCol="0"/>
          <a:lstStyle>
            <a:lvl1pPr algn="l">
              <a:defRPr sz="1200"/>
            </a:lvl1pPr>
          </a:lstStyle>
          <a:p>
            <a:endParaRPr lang="fr-FR"/>
          </a:p>
        </p:txBody>
      </p:sp>
      <p:sp>
        <p:nvSpPr>
          <p:cNvPr id="3" name="Espace réservé de la date 2"/>
          <p:cNvSpPr>
            <a:spLocks noGrp="1"/>
          </p:cNvSpPr>
          <p:nvPr>
            <p:ph type="dt" idx="1"/>
          </p:nvPr>
        </p:nvSpPr>
        <p:spPr>
          <a:xfrm>
            <a:off x="3860335" y="1"/>
            <a:ext cx="2953226" cy="499012"/>
          </a:xfrm>
          <a:prstGeom prst="rect">
            <a:avLst/>
          </a:prstGeom>
        </p:spPr>
        <p:txBody>
          <a:bodyPr vert="horz" lIns="91172" tIns="45585" rIns="91172" bIns="45585" rtlCol="0"/>
          <a:lstStyle>
            <a:lvl1pPr algn="r">
              <a:defRPr sz="1200"/>
            </a:lvl1pPr>
          </a:lstStyle>
          <a:p>
            <a:fld id="{71970059-662D-4B90-926A-5481502F1321}" type="datetimeFigureOut">
              <a:rPr lang="fr-FR" smtClean="0"/>
              <a:t>19/02/2019</a:t>
            </a:fld>
            <a:endParaRPr lang="fr-FR"/>
          </a:p>
        </p:txBody>
      </p:sp>
      <p:sp>
        <p:nvSpPr>
          <p:cNvPr id="4" name="Espace réservé de l'image des diapositives 3"/>
          <p:cNvSpPr>
            <a:spLocks noGrp="1" noRot="1" noChangeAspect="1"/>
          </p:cNvSpPr>
          <p:nvPr>
            <p:ph type="sldImg" idx="2"/>
          </p:nvPr>
        </p:nvSpPr>
        <p:spPr>
          <a:xfrm>
            <a:off x="425450" y="1243013"/>
            <a:ext cx="5964238" cy="3355975"/>
          </a:xfrm>
          <a:prstGeom prst="rect">
            <a:avLst/>
          </a:prstGeom>
          <a:noFill/>
          <a:ln w="12700">
            <a:solidFill>
              <a:prstClr val="black"/>
            </a:solidFill>
          </a:ln>
        </p:spPr>
        <p:txBody>
          <a:bodyPr vert="horz" lIns="91172" tIns="45585" rIns="91172" bIns="45585" rtlCol="0" anchor="ctr"/>
          <a:lstStyle/>
          <a:p>
            <a:endParaRPr lang="fr-FR"/>
          </a:p>
        </p:txBody>
      </p:sp>
      <p:sp>
        <p:nvSpPr>
          <p:cNvPr id="5" name="Espace réservé des commentaires 4"/>
          <p:cNvSpPr>
            <a:spLocks noGrp="1"/>
          </p:cNvSpPr>
          <p:nvPr>
            <p:ph type="body" sz="quarter" idx="3"/>
          </p:nvPr>
        </p:nvSpPr>
        <p:spPr>
          <a:xfrm>
            <a:off x="681514" y="4786362"/>
            <a:ext cx="5452110" cy="3916115"/>
          </a:xfrm>
          <a:prstGeom prst="rect">
            <a:avLst/>
          </a:prstGeom>
        </p:spPr>
        <p:txBody>
          <a:bodyPr vert="horz" lIns="91172" tIns="45585" rIns="91172" bIns="4558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46678"/>
            <a:ext cx="2953226" cy="499011"/>
          </a:xfrm>
          <a:prstGeom prst="rect">
            <a:avLst/>
          </a:prstGeom>
        </p:spPr>
        <p:txBody>
          <a:bodyPr vert="horz" lIns="91172" tIns="45585" rIns="91172" bIns="4558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60335" y="9446678"/>
            <a:ext cx="2953226" cy="499011"/>
          </a:xfrm>
          <a:prstGeom prst="rect">
            <a:avLst/>
          </a:prstGeom>
        </p:spPr>
        <p:txBody>
          <a:bodyPr vert="horz" lIns="91172" tIns="45585" rIns="91172" bIns="45585" rtlCol="0" anchor="b"/>
          <a:lstStyle>
            <a:lvl1pPr algn="r">
              <a:defRPr sz="1200"/>
            </a:lvl1pPr>
          </a:lstStyle>
          <a:p>
            <a:fld id="{DA6F3A57-1540-4409-8382-EA8175CCB972}" type="slidenum">
              <a:rPr lang="fr-FR" smtClean="0"/>
              <a:t>‹N°›</a:t>
            </a:fld>
            <a:endParaRPr lang="fr-FR"/>
          </a:p>
        </p:txBody>
      </p:sp>
    </p:spTree>
    <p:extLst>
      <p:ext uri="{BB962C8B-B14F-4D97-AF65-F5344CB8AC3E}">
        <p14:creationId xmlns:p14="http://schemas.microsoft.com/office/powerpoint/2010/main" val="356461721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96855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9235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36419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2168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42597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42071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1966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26608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91652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3311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38511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9443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0E86FDC-BA4F-4A8A-B5D5-85E82732E0D0}" type="datetime1">
              <a:rPr lang="fr-FR" smtClean="0"/>
              <a:t>19/02/2019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B4FAC3-AF82-454A-855B-89B791887582}" type="slidenum">
              <a:rPr lang="fr-FR" smtClean="0"/>
              <a:t>‹N°›</a:t>
            </a:fld>
            <a:endParaRPr lang="fr-FR"/>
          </a:p>
        </p:txBody>
      </p:sp>
    </p:spTree>
    <p:extLst>
      <p:ext uri="{BB962C8B-B14F-4D97-AF65-F5344CB8AC3E}">
        <p14:creationId xmlns:p14="http://schemas.microsoft.com/office/powerpoint/2010/main" val="293262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DBFB51C-4EC8-4E2B-A787-778F1262BD81}" type="datetime1">
              <a:rPr lang="fr-FR" smtClean="0"/>
              <a:t>19/02/2019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B4FAC3-AF82-454A-855B-89B791887582}" type="slidenum">
              <a:rPr lang="fr-FR" smtClean="0"/>
              <a:t>‹N°›</a:t>
            </a:fld>
            <a:endParaRPr lang="fr-FR"/>
          </a:p>
        </p:txBody>
      </p:sp>
    </p:spTree>
    <p:extLst>
      <p:ext uri="{BB962C8B-B14F-4D97-AF65-F5344CB8AC3E}">
        <p14:creationId xmlns:p14="http://schemas.microsoft.com/office/powerpoint/2010/main" val="193498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C6DFE30-8A8E-4A5E-9B14-4984788FD35A}" type="datetime1">
              <a:rPr lang="fr-FR" smtClean="0"/>
              <a:t>19/02/2019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B4FAC3-AF82-454A-855B-89B791887582}" type="slidenum">
              <a:rPr lang="fr-FR" smtClean="0"/>
              <a:t>‹N°›</a:t>
            </a:fld>
            <a:endParaRPr lang="fr-FR"/>
          </a:p>
        </p:txBody>
      </p:sp>
    </p:spTree>
    <p:extLst>
      <p:ext uri="{BB962C8B-B14F-4D97-AF65-F5344CB8AC3E}">
        <p14:creationId xmlns:p14="http://schemas.microsoft.com/office/powerpoint/2010/main" val="59725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BE92139-1D9F-43D4-9841-50734D563A2B}" type="datetime1">
              <a:rPr lang="fr-FR" smtClean="0"/>
              <a:t>19/02/2019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B4FAC3-AF82-454A-855B-89B791887582}" type="slidenum">
              <a:rPr lang="fr-FR" smtClean="0"/>
              <a:t>‹N°›</a:t>
            </a:fld>
            <a:endParaRPr lang="fr-FR"/>
          </a:p>
        </p:txBody>
      </p:sp>
    </p:spTree>
    <p:extLst>
      <p:ext uri="{BB962C8B-B14F-4D97-AF65-F5344CB8AC3E}">
        <p14:creationId xmlns:p14="http://schemas.microsoft.com/office/powerpoint/2010/main" val="214365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897C543-FA29-43C8-8043-38A1CA6E4776}" type="datetime1">
              <a:rPr lang="fr-FR" smtClean="0"/>
              <a:t>19/02/2019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B4FAC3-AF82-454A-855B-89B791887582}" type="slidenum">
              <a:rPr lang="fr-FR" smtClean="0"/>
              <a:t>‹N°›</a:t>
            </a:fld>
            <a:endParaRPr lang="fr-FR"/>
          </a:p>
        </p:txBody>
      </p:sp>
    </p:spTree>
    <p:extLst>
      <p:ext uri="{BB962C8B-B14F-4D97-AF65-F5344CB8AC3E}">
        <p14:creationId xmlns:p14="http://schemas.microsoft.com/office/powerpoint/2010/main" val="147897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D86B76F-6136-4864-BB16-79EA48151C6F}" type="datetime1">
              <a:rPr lang="fr-FR" smtClean="0"/>
              <a:t>19/02/2019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B4FAC3-AF82-454A-855B-89B791887582}" type="slidenum">
              <a:rPr lang="fr-FR" smtClean="0"/>
              <a:t>‹N°›</a:t>
            </a:fld>
            <a:endParaRPr lang="fr-FR"/>
          </a:p>
        </p:txBody>
      </p:sp>
    </p:spTree>
    <p:extLst>
      <p:ext uri="{BB962C8B-B14F-4D97-AF65-F5344CB8AC3E}">
        <p14:creationId xmlns:p14="http://schemas.microsoft.com/office/powerpoint/2010/main" val="130085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841E015-D3CF-4961-AAF5-50C9366CF9DF}" type="datetime1">
              <a:rPr lang="fr-FR" smtClean="0"/>
              <a:t>19/02/2019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1B4FAC3-AF82-454A-855B-89B791887582}" type="slidenum">
              <a:rPr lang="fr-FR" smtClean="0"/>
              <a:t>‹N°›</a:t>
            </a:fld>
            <a:endParaRPr lang="fr-FR"/>
          </a:p>
        </p:txBody>
      </p:sp>
    </p:spTree>
    <p:extLst>
      <p:ext uri="{BB962C8B-B14F-4D97-AF65-F5344CB8AC3E}">
        <p14:creationId xmlns:p14="http://schemas.microsoft.com/office/powerpoint/2010/main" val="75814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8481B94-7BE6-4D5B-95AA-76CDC33F45B1}" type="datetime1">
              <a:rPr lang="fr-FR" smtClean="0"/>
              <a:t>19/02/2019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1B4FAC3-AF82-454A-855B-89B791887582}" type="slidenum">
              <a:rPr lang="fr-FR" smtClean="0"/>
              <a:t>‹N°›</a:t>
            </a:fld>
            <a:endParaRPr lang="fr-FR"/>
          </a:p>
        </p:txBody>
      </p:sp>
    </p:spTree>
    <p:extLst>
      <p:ext uri="{BB962C8B-B14F-4D97-AF65-F5344CB8AC3E}">
        <p14:creationId xmlns:p14="http://schemas.microsoft.com/office/powerpoint/2010/main" val="45682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64DB2F-305B-416F-9251-638D1579A5E0}" type="datetime1">
              <a:rPr lang="fr-FR" smtClean="0"/>
              <a:t>19/02/2019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1B4FAC3-AF82-454A-855B-89B791887582}" type="slidenum">
              <a:rPr lang="fr-FR" smtClean="0"/>
              <a:t>‹N°›</a:t>
            </a:fld>
            <a:endParaRPr lang="fr-FR"/>
          </a:p>
        </p:txBody>
      </p:sp>
    </p:spTree>
    <p:extLst>
      <p:ext uri="{BB962C8B-B14F-4D97-AF65-F5344CB8AC3E}">
        <p14:creationId xmlns:p14="http://schemas.microsoft.com/office/powerpoint/2010/main" val="370624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1BFC418-084A-473E-9A4A-9F2DCE2D3D8C}" type="datetime1">
              <a:rPr lang="fr-FR" smtClean="0"/>
              <a:t>19/02/2019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B4FAC3-AF82-454A-855B-89B791887582}" type="slidenum">
              <a:rPr lang="fr-FR" smtClean="0"/>
              <a:t>‹N°›</a:t>
            </a:fld>
            <a:endParaRPr lang="fr-FR"/>
          </a:p>
        </p:txBody>
      </p:sp>
    </p:spTree>
    <p:extLst>
      <p:ext uri="{BB962C8B-B14F-4D97-AF65-F5344CB8AC3E}">
        <p14:creationId xmlns:p14="http://schemas.microsoft.com/office/powerpoint/2010/main" val="12684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5C38621-35F2-4725-B266-276D6E39E483}" type="datetime1">
              <a:rPr lang="fr-FR" smtClean="0"/>
              <a:t>19/02/2019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B4FAC3-AF82-454A-855B-89B791887582}" type="slidenum">
              <a:rPr lang="fr-FR" smtClean="0"/>
              <a:t>‹N°›</a:t>
            </a:fld>
            <a:endParaRPr lang="fr-FR"/>
          </a:p>
        </p:txBody>
      </p:sp>
    </p:spTree>
    <p:extLst>
      <p:ext uri="{BB962C8B-B14F-4D97-AF65-F5344CB8AC3E}">
        <p14:creationId xmlns:p14="http://schemas.microsoft.com/office/powerpoint/2010/main" val="137154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777A6-11C0-4D8C-91FE-8B8C979FA338}" type="datetime1">
              <a:rPr lang="fr-FR" smtClean="0"/>
              <a:t>19/02/2019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fr-FR" dirty="0"/>
          </a:p>
        </p:txBody>
      </p:sp>
    </p:spTree>
    <p:extLst>
      <p:ext uri="{BB962C8B-B14F-4D97-AF65-F5344CB8AC3E}">
        <p14:creationId xmlns:p14="http://schemas.microsoft.com/office/powerpoint/2010/main" val="15625998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gif"/><Relationship Id="rId16"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gif"/><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0.png"/><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hyperlink" Target="https://g2a-consulting.visitdata.net/page/32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hyperlink" Target="https://g2a-consulting.visitdata.net/page/32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hyperlink" Target="https://g2a-consulting.visitdata.net/page/335" TargetMode="External"/></Relationships>
</file>

<file path=ppt/slides/_rels/slide15.xml.rels><?xml version="1.0" encoding="UTF-8" standalone="yes"?>
<Relationships xmlns="http://schemas.openxmlformats.org/package/2006/relationships"><Relationship Id="rId13" Type="http://schemas.openxmlformats.org/officeDocument/2006/relationships/image" Target="../media/image46.jpeg"/><Relationship Id="rId18" Type="http://schemas.openxmlformats.org/officeDocument/2006/relationships/image" Target="../media/image51.jpeg"/><Relationship Id="rId26" Type="http://schemas.openxmlformats.org/officeDocument/2006/relationships/image" Target="../media/image59.gif"/><Relationship Id="rId39" Type="http://schemas.openxmlformats.org/officeDocument/2006/relationships/image" Target="../media/image72.jpeg"/><Relationship Id="rId21" Type="http://schemas.openxmlformats.org/officeDocument/2006/relationships/image" Target="../media/image54.jpeg"/><Relationship Id="rId34" Type="http://schemas.openxmlformats.org/officeDocument/2006/relationships/image" Target="../media/image67.png"/><Relationship Id="rId42" Type="http://schemas.openxmlformats.org/officeDocument/2006/relationships/image" Target="../media/image75.png"/><Relationship Id="rId47" Type="http://schemas.openxmlformats.org/officeDocument/2006/relationships/image" Target="../media/image80.jpeg"/><Relationship Id="rId50" Type="http://schemas.openxmlformats.org/officeDocument/2006/relationships/image" Target="../media/image83.jpeg"/><Relationship Id="rId55" Type="http://schemas.openxmlformats.org/officeDocument/2006/relationships/image" Target="../media/image88.png"/><Relationship Id="rId63" Type="http://schemas.openxmlformats.org/officeDocument/2006/relationships/image" Target="../media/image96.jpg"/><Relationship Id="rId68" Type="http://schemas.openxmlformats.org/officeDocument/2006/relationships/image" Target="../media/image101.png"/><Relationship Id="rId76" Type="http://schemas.openxmlformats.org/officeDocument/2006/relationships/image" Target="../media/image109.png"/><Relationship Id="rId7" Type="http://schemas.openxmlformats.org/officeDocument/2006/relationships/image" Target="../media/image40.jpeg"/><Relationship Id="rId71" Type="http://schemas.openxmlformats.org/officeDocument/2006/relationships/image" Target="../media/image104.png"/><Relationship Id="rId2" Type="http://schemas.openxmlformats.org/officeDocument/2006/relationships/image" Target="../media/image1.png"/><Relationship Id="rId16" Type="http://schemas.openxmlformats.org/officeDocument/2006/relationships/image" Target="../media/image49.png"/><Relationship Id="rId29" Type="http://schemas.openxmlformats.org/officeDocument/2006/relationships/image" Target="../media/image62.jpeg"/><Relationship Id="rId11" Type="http://schemas.openxmlformats.org/officeDocument/2006/relationships/image" Target="../media/image44.jpeg"/><Relationship Id="rId24" Type="http://schemas.openxmlformats.org/officeDocument/2006/relationships/image" Target="../media/image57.png"/><Relationship Id="rId32" Type="http://schemas.openxmlformats.org/officeDocument/2006/relationships/image" Target="../media/image65.jpeg"/><Relationship Id="rId37" Type="http://schemas.openxmlformats.org/officeDocument/2006/relationships/image" Target="../media/image70.png"/><Relationship Id="rId40" Type="http://schemas.openxmlformats.org/officeDocument/2006/relationships/image" Target="../media/image73.jpg"/><Relationship Id="rId45" Type="http://schemas.openxmlformats.org/officeDocument/2006/relationships/image" Target="../media/image78.jpg"/><Relationship Id="rId53" Type="http://schemas.openxmlformats.org/officeDocument/2006/relationships/image" Target="../media/image86.png"/><Relationship Id="rId58" Type="http://schemas.openxmlformats.org/officeDocument/2006/relationships/image" Target="../media/image91.jpeg"/><Relationship Id="rId66" Type="http://schemas.openxmlformats.org/officeDocument/2006/relationships/image" Target="../media/image99.png"/><Relationship Id="rId74" Type="http://schemas.openxmlformats.org/officeDocument/2006/relationships/image" Target="../media/image107.png"/><Relationship Id="rId79" Type="http://schemas.openxmlformats.org/officeDocument/2006/relationships/image" Target="../media/image112.png"/><Relationship Id="rId5" Type="http://schemas.openxmlformats.org/officeDocument/2006/relationships/image" Target="../media/image38.jpg"/><Relationship Id="rId61" Type="http://schemas.openxmlformats.org/officeDocument/2006/relationships/image" Target="../media/image94.jpeg"/><Relationship Id="rId82" Type="http://schemas.openxmlformats.org/officeDocument/2006/relationships/image" Target="../media/image115.jpeg"/><Relationship Id="rId10" Type="http://schemas.openxmlformats.org/officeDocument/2006/relationships/image" Target="../media/image43.jpg"/><Relationship Id="rId19" Type="http://schemas.openxmlformats.org/officeDocument/2006/relationships/image" Target="../media/image52.png"/><Relationship Id="rId31" Type="http://schemas.openxmlformats.org/officeDocument/2006/relationships/image" Target="../media/image64.jpeg"/><Relationship Id="rId44" Type="http://schemas.openxmlformats.org/officeDocument/2006/relationships/image" Target="../media/image77.png"/><Relationship Id="rId52" Type="http://schemas.openxmlformats.org/officeDocument/2006/relationships/image" Target="../media/image85.png"/><Relationship Id="rId60" Type="http://schemas.openxmlformats.org/officeDocument/2006/relationships/image" Target="../media/image93.jpg"/><Relationship Id="rId65" Type="http://schemas.openxmlformats.org/officeDocument/2006/relationships/image" Target="../media/image98.png"/><Relationship Id="rId73" Type="http://schemas.openxmlformats.org/officeDocument/2006/relationships/image" Target="../media/image106.png"/><Relationship Id="rId78" Type="http://schemas.openxmlformats.org/officeDocument/2006/relationships/image" Target="../media/image111.jpeg"/><Relationship Id="rId81" Type="http://schemas.openxmlformats.org/officeDocument/2006/relationships/image" Target="../media/image114.JPG"/><Relationship Id="rId4" Type="http://schemas.openxmlformats.org/officeDocument/2006/relationships/image" Target="../media/image37.png"/><Relationship Id="rId9" Type="http://schemas.openxmlformats.org/officeDocument/2006/relationships/image" Target="../media/image42.jpeg"/><Relationship Id="rId14" Type="http://schemas.openxmlformats.org/officeDocument/2006/relationships/image" Target="../media/image47.jpeg"/><Relationship Id="rId22" Type="http://schemas.openxmlformats.org/officeDocument/2006/relationships/image" Target="../media/image55.png"/><Relationship Id="rId27" Type="http://schemas.openxmlformats.org/officeDocument/2006/relationships/image" Target="../media/image60.jpeg"/><Relationship Id="rId30" Type="http://schemas.openxmlformats.org/officeDocument/2006/relationships/image" Target="../media/image63.jpeg"/><Relationship Id="rId35" Type="http://schemas.openxmlformats.org/officeDocument/2006/relationships/image" Target="../media/image68.jpeg"/><Relationship Id="rId43" Type="http://schemas.openxmlformats.org/officeDocument/2006/relationships/image" Target="../media/image76.png"/><Relationship Id="rId48" Type="http://schemas.openxmlformats.org/officeDocument/2006/relationships/image" Target="../media/image81.jpeg"/><Relationship Id="rId56" Type="http://schemas.openxmlformats.org/officeDocument/2006/relationships/image" Target="../media/image89.png"/><Relationship Id="rId64" Type="http://schemas.openxmlformats.org/officeDocument/2006/relationships/image" Target="../media/image97.jpg"/><Relationship Id="rId69" Type="http://schemas.openxmlformats.org/officeDocument/2006/relationships/image" Target="../media/image102.png"/><Relationship Id="rId77" Type="http://schemas.openxmlformats.org/officeDocument/2006/relationships/image" Target="../media/image110.png"/><Relationship Id="rId8" Type="http://schemas.openxmlformats.org/officeDocument/2006/relationships/image" Target="../media/image41.jpeg"/><Relationship Id="rId51" Type="http://schemas.openxmlformats.org/officeDocument/2006/relationships/image" Target="../media/image84.png"/><Relationship Id="rId72" Type="http://schemas.openxmlformats.org/officeDocument/2006/relationships/image" Target="../media/image105.png"/><Relationship Id="rId80" Type="http://schemas.openxmlformats.org/officeDocument/2006/relationships/image" Target="../media/image113.jpeg"/><Relationship Id="rId3" Type="http://schemas.openxmlformats.org/officeDocument/2006/relationships/image" Target="../media/image36.jpeg"/><Relationship Id="rId12" Type="http://schemas.openxmlformats.org/officeDocument/2006/relationships/image" Target="../media/image45.jpeg"/><Relationship Id="rId17" Type="http://schemas.openxmlformats.org/officeDocument/2006/relationships/image" Target="../media/image50.png"/><Relationship Id="rId25" Type="http://schemas.openxmlformats.org/officeDocument/2006/relationships/image" Target="../media/image58.jpeg"/><Relationship Id="rId33" Type="http://schemas.openxmlformats.org/officeDocument/2006/relationships/image" Target="../media/image66.png"/><Relationship Id="rId38" Type="http://schemas.openxmlformats.org/officeDocument/2006/relationships/image" Target="../media/image71.png"/><Relationship Id="rId46" Type="http://schemas.openxmlformats.org/officeDocument/2006/relationships/image" Target="../media/image79.jpg"/><Relationship Id="rId59" Type="http://schemas.openxmlformats.org/officeDocument/2006/relationships/image" Target="../media/image92.jpeg"/><Relationship Id="rId67" Type="http://schemas.openxmlformats.org/officeDocument/2006/relationships/image" Target="../media/image100.jpeg"/><Relationship Id="rId20" Type="http://schemas.openxmlformats.org/officeDocument/2006/relationships/image" Target="../media/image53.png"/><Relationship Id="rId41" Type="http://schemas.openxmlformats.org/officeDocument/2006/relationships/image" Target="../media/image74.jpeg"/><Relationship Id="rId54" Type="http://schemas.openxmlformats.org/officeDocument/2006/relationships/image" Target="../media/image87.png"/><Relationship Id="rId62" Type="http://schemas.openxmlformats.org/officeDocument/2006/relationships/image" Target="../media/image95.jpeg"/><Relationship Id="rId70" Type="http://schemas.openxmlformats.org/officeDocument/2006/relationships/image" Target="../media/image103.png"/><Relationship Id="rId75"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39.jpe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png"/><Relationship Id="rId36" Type="http://schemas.openxmlformats.org/officeDocument/2006/relationships/image" Target="../media/image69.png"/><Relationship Id="rId49" Type="http://schemas.openxmlformats.org/officeDocument/2006/relationships/image" Target="../media/image82.jpeg"/><Relationship Id="rId57" Type="http://schemas.openxmlformats.org/officeDocument/2006/relationships/image" Target="../media/image90.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6.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alain.vitale@g2a-consulting.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mailto:gilles.revial@g2a-consulting.fr" TargetMode="External"/><Relationship Id="rId4" Type="http://schemas.openxmlformats.org/officeDocument/2006/relationships/hyperlink" Target="mailto:alain.vitale@g2a-consulting.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7829"/>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1B4FAC3-AF82-454A-855B-89B791887582}" type="slidenum">
              <a:rPr lang="fr-FR" smtClean="0"/>
              <a:t>1</a:t>
            </a:fld>
            <a:endParaRPr lang="fr-FR"/>
          </a:p>
        </p:txBody>
      </p:sp>
      <p:pic>
        <p:nvPicPr>
          <p:cNvPr id="7" name="Image 6" descr="G2A_logo.png">
            <a:extLst>
              <a:ext uri="{FF2B5EF4-FFF2-40B4-BE49-F238E27FC236}">
                <a16:creationId xmlns:a16="http://schemas.microsoft.com/office/drawing/2014/main" id="{CA841E02-9612-479F-BDCC-41819B89B7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2848" y="420960"/>
            <a:ext cx="1585394" cy="1878291"/>
          </a:xfrm>
          <a:prstGeom prst="rect">
            <a:avLst/>
          </a:prstGeom>
        </p:spPr>
      </p:pic>
      <p:sp>
        <p:nvSpPr>
          <p:cNvPr id="3" name="ZoneTexte 2">
            <a:extLst>
              <a:ext uri="{FF2B5EF4-FFF2-40B4-BE49-F238E27FC236}">
                <a16:creationId xmlns:a16="http://schemas.microsoft.com/office/drawing/2014/main" id="{9D8C5579-80E9-4A64-91FF-4B1D2F53D2C6}"/>
              </a:ext>
            </a:extLst>
          </p:cNvPr>
          <p:cNvSpPr txBox="1"/>
          <p:nvPr/>
        </p:nvSpPr>
        <p:spPr>
          <a:xfrm>
            <a:off x="1" y="2606181"/>
            <a:ext cx="12191999" cy="2554545"/>
          </a:xfrm>
          <a:prstGeom prst="rect">
            <a:avLst/>
          </a:prstGeom>
          <a:noFill/>
        </p:spPr>
        <p:txBody>
          <a:bodyPr wrap="square" rtlCol="0">
            <a:spAutoFit/>
          </a:bodyPr>
          <a:lstStyle/>
          <a:p>
            <a:pPr algn="ctr"/>
            <a:r>
              <a:rPr lang="fr-FR" sz="4000" b="1" dirty="0">
                <a:solidFill>
                  <a:schemeClr val="bg1"/>
                </a:solidFill>
              </a:rPr>
              <a:t>Observatoire de l’activité touristique</a:t>
            </a:r>
          </a:p>
          <a:p>
            <a:pPr algn="ctr"/>
            <a:r>
              <a:rPr lang="fr-FR" sz="4000" b="1" dirty="0">
                <a:solidFill>
                  <a:schemeClr val="bg1"/>
                </a:solidFill>
              </a:rPr>
              <a:t>&amp; </a:t>
            </a:r>
          </a:p>
          <a:p>
            <a:pPr algn="ctr"/>
            <a:r>
              <a:rPr lang="fr-FR" sz="4000" b="1" dirty="0">
                <a:solidFill>
                  <a:schemeClr val="bg1"/>
                </a:solidFill>
              </a:rPr>
              <a:t>entrepôts de données dynamiques &amp; prévisions de remplissage</a:t>
            </a:r>
          </a:p>
        </p:txBody>
      </p:sp>
      <p:sp>
        <p:nvSpPr>
          <p:cNvPr id="6" name="ZoneTexte 5">
            <a:extLst>
              <a:ext uri="{FF2B5EF4-FFF2-40B4-BE49-F238E27FC236}">
                <a16:creationId xmlns:a16="http://schemas.microsoft.com/office/drawing/2014/main" id="{0CDE24C3-2F0E-4B67-846E-4D1640F66B23}"/>
              </a:ext>
            </a:extLst>
          </p:cNvPr>
          <p:cNvSpPr txBox="1"/>
          <p:nvPr/>
        </p:nvSpPr>
        <p:spPr>
          <a:xfrm>
            <a:off x="10469217" y="6020250"/>
            <a:ext cx="1210588" cy="369332"/>
          </a:xfrm>
          <a:prstGeom prst="rect">
            <a:avLst/>
          </a:prstGeom>
          <a:noFill/>
        </p:spPr>
        <p:txBody>
          <a:bodyPr wrap="none" rtlCol="0">
            <a:spAutoFit/>
          </a:bodyPr>
          <a:lstStyle/>
          <a:p>
            <a:r>
              <a:rPr lang="fr-FR" dirty="0"/>
              <a:t>2018/2019</a:t>
            </a:r>
          </a:p>
        </p:txBody>
      </p:sp>
    </p:spTree>
    <p:extLst>
      <p:ext uri="{BB962C8B-B14F-4D97-AF65-F5344CB8AC3E}">
        <p14:creationId xmlns:p14="http://schemas.microsoft.com/office/powerpoint/2010/main" val="675532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610600" y="6356350"/>
            <a:ext cx="2743200" cy="365125"/>
          </a:xfrm>
        </p:spPr>
        <p:txBody>
          <a:bodyPr/>
          <a:lstStyle/>
          <a:p>
            <a:fld id="{31B4FAC3-AF82-454A-855B-89B791887582}" type="slidenum">
              <a:rPr lang="fr-FR" smtClean="0"/>
              <a:t>10</a:t>
            </a:fld>
            <a:endParaRPr lang="fr-FR" dirty="0"/>
          </a:p>
        </p:txBody>
      </p:sp>
      <p:sp>
        <p:nvSpPr>
          <p:cNvPr id="8" name="Espace réservé du numéro de diapositive 1"/>
          <p:cNvSpPr txBox="1">
            <a:spLocks/>
          </p:cNvSpPr>
          <p:nvPr/>
        </p:nvSpPr>
        <p:spPr>
          <a:xfrm>
            <a:off x="11684000" y="6498001"/>
            <a:ext cx="508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B4FAC3-AF82-454A-855B-89B791887582}" type="slidenum">
              <a:rPr lang="fr-FR" sz="1600" smtClean="0">
                <a:solidFill>
                  <a:srgbClr val="FFFFFF"/>
                </a:solidFill>
              </a:rPr>
              <a:pPr algn="ctr"/>
              <a:t>10</a:t>
            </a:fld>
            <a:endParaRPr lang="fr-FR" sz="1600" dirty="0">
              <a:solidFill>
                <a:srgbClr val="FFFFFF"/>
              </a:solidFill>
            </a:endParaRPr>
          </a:p>
        </p:txBody>
      </p:sp>
      <p:sp>
        <p:nvSpPr>
          <p:cNvPr id="9" name="Sous-titre 2"/>
          <p:cNvSpPr txBox="1">
            <a:spLocks/>
          </p:cNvSpPr>
          <p:nvPr/>
        </p:nvSpPr>
        <p:spPr>
          <a:xfrm>
            <a:off x="760292" y="621553"/>
            <a:ext cx="11126907" cy="584947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endParaRPr lang="fr-FR" sz="1600" dirty="0">
              <a:latin typeface="Century Gothic"/>
              <a:ea typeface="Tahoma" panose="020B0604030504040204" pitchFamily="34" charset="0"/>
              <a:cs typeface="Century Gothic"/>
              <a:sym typeface="Wingdings" panose="05000000000000000000" pitchFamily="2" charset="2"/>
            </a:endParaRPr>
          </a:p>
        </p:txBody>
      </p:sp>
      <p:sp>
        <p:nvSpPr>
          <p:cNvPr id="11" name="ZoneTexte 10">
            <a:extLst>
              <a:ext uri="{FF2B5EF4-FFF2-40B4-BE49-F238E27FC236}">
                <a16:creationId xmlns:a16="http://schemas.microsoft.com/office/drawing/2014/main" id="{D5AEB066-B695-4FDA-9570-67D6018913CA}"/>
              </a:ext>
            </a:extLst>
          </p:cNvPr>
          <p:cNvSpPr txBox="1"/>
          <p:nvPr/>
        </p:nvSpPr>
        <p:spPr>
          <a:xfrm>
            <a:off x="2465092" y="35186"/>
            <a:ext cx="7717305" cy="584775"/>
          </a:xfrm>
          <a:prstGeom prst="rect">
            <a:avLst/>
          </a:prstGeom>
          <a:noFill/>
        </p:spPr>
        <p:txBody>
          <a:bodyPr wrap="none" rtlCol="0">
            <a:spAutoFit/>
          </a:bodyPr>
          <a:lstStyle/>
          <a:p>
            <a:r>
              <a:rPr lang="fr-FR" sz="3200" dirty="0">
                <a:solidFill>
                  <a:schemeClr val="bg1"/>
                </a:solidFill>
              </a:rPr>
              <a:t>Le Big Data au service de l’activité touristique</a:t>
            </a:r>
          </a:p>
        </p:txBody>
      </p:sp>
      <p:grpSp>
        <p:nvGrpSpPr>
          <p:cNvPr id="5" name="Groupe 4">
            <a:extLst>
              <a:ext uri="{FF2B5EF4-FFF2-40B4-BE49-F238E27FC236}">
                <a16:creationId xmlns:a16="http://schemas.microsoft.com/office/drawing/2014/main" id="{C4C5F59B-B8DD-41A6-BC16-8507DD58E54A}"/>
              </a:ext>
            </a:extLst>
          </p:cNvPr>
          <p:cNvGrpSpPr/>
          <p:nvPr/>
        </p:nvGrpSpPr>
        <p:grpSpPr>
          <a:xfrm>
            <a:off x="137658" y="507892"/>
            <a:ext cx="8356102" cy="5417104"/>
            <a:chOff x="137658" y="-391668"/>
            <a:chExt cx="11546342" cy="7241024"/>
          </a:xfrm>
        </p:grpSpPr>
        <p:pic>
          <p:nvPicPr>
            <p:cNvPr id="17" name="Image 16">
              <a:extLst>
                <a:ext uri="{FF2B5EF4-FFF2-40B4-BE49-F238E27FC236}">
                  <a16:creationId xmlns:a16="http://schemas.microsoft.com/office/drawing/2014/main" id="{AC67647B-FCB2-4E0F-8ECF-989BF5BD5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0238" y="1632880"/>
              <a:ext cx="2381250" cy="857250"/>
            </a:xfrm>
            <a:prstGeom prst="rect">
              <a:avLst/>
            </a:prstGeom>
          </p:spPr>
        </p:pic>
        <p:pic>
          <p:nvPicPr>
            <p:cNvPr id="19" name="Image 18">
              <a:extLst>
                <a:ext uri="{FF2B5EF4-FFF2-40B4-BE49-F238E27FC236}">
                  <a16:creationId xmlns:a16="http://schemas.microsoft.com/office/drawing/2014/main" id="{D5181B7E-093E-43A0-B6EE-5F99670E8B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640" y="2674526"/>
              <a:ext cx="1525514" cy="906050"/>
            </a:xfrm>
            <a:prstGeom prst="rect">
              <a:avLst/>
            </a:prstGeom>
          </p:spPr>
        </p:pic>
        <p:pic>
          <p:nvPicPr>
            <p:cNvPr id="21" name="Image 20">
              <a:extLst>
                <a:ext uri="{FF2B5EF4-FFF2-40B4-BE49-F238E27FC236}">
                  <a16:creationId xmlns:a16="http://schemas.microsoft.com/office/drawing/2014/main" id="{9A118C04-8D35-44DF-9B5B-09DF9EF36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6500" y="3685421"/>
              <a:ext cx="2857500" cy="762000"/>
            </a:xfrm>
            <a:prstGeom prst="rect">
              <a:avLst/>
            </a:prstGeom>
          </p:spPr>
        </p:pic>
        <p:pic>
          <p:nvPicPr>
            <p:cNvPr id="25" name="Image 24">
              <a:extLst>
                <a:ext uri="{FF2B5EF4-FFF2-40B4-BE49-F238E27FC236}">
                  <a16:creationId xmlns:a16="http://schemas.microsoft.com/office/drawing/2014/main" id="{D81B6665-55F5-454E-A0F1-33B7344D95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6843" y="5785350"/>
              <a:ext cx="2152650" cy="781050"/>
            </a:xfrm>
            <a:prstGeom prst="rect">
              <a:avLst/>
            </a:prstGeom>
          </p:spPr>
        </p:pic>
        <p:pic>
          <p:nvPicPr>
            <p:cNvPr id="26" name="Image 25">
              <a:extLst>
                <a:ext uri="{FF2B5EF4-FFF2-40B4-BE49-F238E27FC236}">
                  <a16:creationId xmlns:a16="http://schemas.microsoft.com/office/drawing/2014/main" id="{F8F4227D-5528-4CD6-86A1-106FDCBAEA37}"/>
                </a:ext>
              </a:extLst>
            </p:cNvPr>
            <p:cNvPicPr>
              <a:picLocks noChangeAspect="1"/>
            </p:cNvPicPr>
            <p:nvPr/>
          </p:nvPicPr>
          <p:blipFill>
            <a:blip r:embed="rId6"/>
            <a:stretch>
              <a:fillRect/>
            </a:stretch>
          </p:blipFill>
          <p:spPr>
            <a:xfrm>
              <a:off x="8276929" y="759308"/>
              <a:ext cx="1772385" cy="664644"/>
            </a:xfrm>
            <a:prstGeom prst="rect">
              <a:avLst/>
            </a:prstGeom>
            <a:ln w="76200">
              <a:noFill/>
            </a:ln>
          </p:spPr>
        </p:pic>
        <p:pic>
          <p:nvPicPr>
            <p:cNvPr id="28" name="Image 27">
              <a:extLst>
                <a:ext uri="{FF2B5EF4-FFF2-40B4-BE49-F238E27FC236}">
                  <a16:creationId xmlns:a16="http://schemas.microsoft.com/office/drawing/2014/main" id="{B5F065B6-7F84-4803-9F6F-9DDBDC4040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1836" y="5209362"/>
              <a:ext cx="1613452" cy="1613452"/>
            </a:xfrm>
            <a:prstGeom prst="rect">
              <a:avLst/>
            </a:prstGeom>
          </p:spPr>
        </p:pic>
        <p:pic>
          <p:nvPicPr>
            <p:cNvPr id="32" name="Image 31">
              <a:extLst>
                <a:ext uri="{FF2B5EF4-FFF2-40B4-BE49-F238E27FC236}">
                  <a16:creationId xmlns:a16="http://schemas.microsoft.com/office/drawing/2014/main" id="{64ECEFBA-14DE-4032-A5FF-76255116105D}"/>
                </a:ext>
              </a:extLst>
            </p:cNvPr>
            <p:cNvPicPr>
              <a:picLocks noChangeAspect="1"/>
            </p:cNvPicPr>
            <p:nvPr/>
          </p:nvPicPr>
          <p:blipFill>
            <a:blip r:embed="rId8"/>
            <a:stretch>
              <a:fillRect/>
            </a:stretch>
          </p:blipFill>
          <p:spPr>
            <a:xfrm>
              <a:off x="677070" y="1560536"/>
              <a:ext cx="1718631" cy="885095"/>
            </a:xfrm>
            <a:prstGeom prst="rect">
              <a:avLst/>
            </a:prstGeom>
          </p:spPr>
        </p:pic>
        <p:pic>
          <p:nvPicPr>
            <p:cNvPr id="35" name="Image 34">
              <a:extLst>
                <a:ext uri="{FF2B5EF4-FFF2-40B4-BE49-F238E27FC236}">
                  <a16:creationId xmlns:a16="http://schemas.microsoft.com/office/drawing/2014/main" id="{9B01B233-406D-4369-B3EC-886D39649508}"/>
                </a:ext>
              </a:extLst>
            </p:cNvPr>
            <p:cNvPicPr>
              <a:picLocks noChangeAspect="1"/>
            </p:cNvPicPr>
            <p:nvPr/>
          </p:nvPicPr>
          <p:blipFill>
            <a:blip r:embed="rId9"/>
            <a:stretch>
              <a:fillRect/>
            </a:stretch>
          </p:blipFill>
          <p:spPr>
            <a:xfrm>
              <a:off x="951111" y="5189295"/>
              <a:ext cx="2895600" cy="628650"/>
            </a:xfrm>
            <a:prstGeom prst="rect">
              <a:avLst/>
            </a:prstGeom>
          </p:spPr>
        </p:pic>
        <p:pic>
          <p:nvPicPr>
            <p:cNvPr id="37" name="Image 36">
              <a:extLst>
                <a:ext uri="{FF2B5EF4-FFF2-40B4-BE49-F238E27FC236}">
                  <a16:creationId xmlns:a16="http://schemas.microsoft.com/office/drawing/2014/main" id="{D1372A7A-1F97-4B20-92C8-5863E4C15462}"/>
                </a:ext>
              </a:extLst>
            </p:cNvPr>
            <p:cNvPicPr>
              <a:picLocks noChangeAspect="1"/>
            </p:cNvPicPr>
            <p:nvPr/>
          </p:nvPicPr>
          <p:blipFill>
            <a:blip r:embed="rId10"/>
            <a:stretch>
              <a:fillRect/>
            </a:stretch>
          </p:blipFill>
          <p:spPr>
            <a:xfrm>
              <a:off x="187467" y="4429109"/>
              <a:ext cx="2443235" cy="626674"/>
            </a:xfrm>
            <a:prstGeom prst="rect">
              <a:avLst/>
            </a:prstGeom>
          </p:spPr>
        </p:pic>
        <p:pic>
          <p:nvPicPr>
            <p:cNvPr id="38" name="Image 37">
              <a:extLst>
                <a:ext uri="{FF2B5EF4-FFF2-40B4-BE49-F238E27FC236}">
                  <a16:creationId xmlns:a16="http://schemas.microsoft.com/office/drawing/2014/main" id="{8FC5F0A6-788C-43E2-B032-E6C0B71D8455}"/>
                </a:ext>
              </a:extLst>
            </p:cNvPr>
            <p:cNvPicPr>
              <a:picLocks noChangeAspect="1"/>
            </p:cNvPicPr>
            <p:nvPr/>
          </p:nvPicPr>
          <p:blipFill>
            <a:blip r:embed="rId11"/>
            <a:stretch>
              <a:fillRect/>
            </a:stretch>
          </p:blipFill>
          <p:spPr>
            <a:xfrm>
              <a:off x="137658" y="3348254"/>
              <a:ext cx="2443235" cy="937960"/>
            </a:xfrm>
            <a:prstGeom prst="rect">
              <a:avLst/>
            </a:prstGeom>
          </p:spPr>
        </p:pic>
        <p:pic>
          <p:nvPicPr>
            <p:cNvPr id="40" name="Image 39">
              <a:extLst>
                <a:ext uri="{FF2B5EF4-FFF2-40B4-BE49-F238E27FC236}">
                  <a16:creationId xmlns:a16="http://schemas.microsoft.com/office/drawing/2014/main" id="{DBE80538-D6C0-4FC0-AB87-6B792376F30E}"/>
                </a:ext>
              </a:extLst>
            </p:cNvPr>
            <p:cNvPicPr>
              <a:picLocks noChangeAspect="1"/>
            </p:cNvPicPr>
            <p:nvPr/>
          </p:nvPicPr>
          <p:blipFill>
            <a:blip r:embed="rId12"/>
            <a:stretch>
              <a:fillRect/>
            </a:stretch>
          </p:blipFill>
          <p:spPr>
            <a:xfrm>
              <a:off x="1572177" y="698574"/>
              <a:ext cx="1905000" cy="1066474"/>
            </a:xfrm>
            <a:prstGeom prst="rect">
              <a:avLst/>
            </a:prstGeom>
          </p:spPr>
        </p:pic>
        <p:pic>
          <p:nvPicPr>
            <p:cNvPr id="41" name="Image 40">
              <a:extLst>
                <a:ext uri="{FF2B5EF4-FFF2-40B4-BE49-F238E27FC236}">
                  <a16:creationId xmlns:a16="http://schemas.microsoft.com/office/drawing/2014/main" id="{82190CAA-EC5D-445F-915B-FA2460551F90}"/>
                </a:ext>
              </a:extLst>
            </p:cNvPr>
            <p:cNvPicPr>
              <a:picLocks noChangeAspect="1"/>
            </p:cNvPicPr>
            <p:nvPr/>
          </p:nvPicPr>
          <p:blipFill>
            <a:blip r:embed="rId13"/>
            <a:stretch>
              <a:fillRect/>
            </a:stretch>
          </p:blipFill>
          <p:spPr>
            <a:xfrm>
              <a:off x="339384" y="2627010"/>
              <a:ext cx="2381957" cy="680559"/>
            </a:xfrm>
            <a:prstGeom prst="rect">
              <a:avLst/>
            </a:prstGeom>
          </p:spPr>
        </p:pic>
        <p:pic>
          <p:nvPicPr>
            <p:cNvPr id="42" name="Image 41">
              <a:extLst>
                <a:ext uri="{FF2B5EF4-FFF2-40B4-BE49-F238E27FC236}">
                  <a16:creationId xmlns:a16="http://schemas.microsoft.com/office/drawing/2014/main" id="{4DC72108-4FA1-4AE9-A995-AB36418800B7}"/>
                </a:ext>
              </a:extLst>
            </p:cNvPr>
            <p:cNvPicPr>
              <a:picLocks noChangeAspect="1"/>
            </p:cNvPicPr>
            <p:nvPr/>
          </p:nvPicPr>
          <p:blipFill>
            <a:blip r:embed="rId14"/>
            <a:stretch>
              <a:fillRect/>
            </a:stretch>
          </p:blipFill>
          <p:spPr>
            <a:xfrm>
              <a:off x="4678507" y="1934574"/>
              <a:ext cx="2026012" cy="3024337"/>
            </a:xfrm>
            <a:prstGeom prst="rect">
              <a:avLst/>
            </a:prstGeom>
          </p:spPr>
        </p:pic>
        <p:cxnSp>
          <p:nvCxnSpPr>
            <p:cNvPr id="44" name="Connecteur droit avec flèche 43">
              <a:extLst>
                <a:ext uri="{FF2B5EF4-FFF2-40B4-BE49-F238E27FC236}">
                  <a16:creationId xmlns:a16="http://schemas.microsoft.com/office/drawing/2014/main" id="{15025FA5-7B2C-4284-887B-B12A9C9F534E}"/>
                </a:ext>
              </a:extLst>
            </p:cNvPr>
            <p:cNvCxnSpPr>
              <a:cxnSpLocks/>
              <a:stCxn id="26" idx="2"/>
            </p:cNvCxnSpPr>
            <p:nvPr/>
          </p:nvCxnSpPr>
          <p:spPr>
            <a:xfrm flipH="1">
              <a:off x="6860495" y="1423952"/>
              <a:ext cx="2302627" cy="632481"/>
            </a:xfrm>
            <a:prstGeom prst="straightConnector1">
              <a:avLst/>
            </a:prstGeom>
            <a:ln w="41275">
              <a:solidFill>
                <a:srgbClr val="E27929"/>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59BBE84F-D5BF-4F11-A782-9E8687A1E03C}"/>
                </a:ext>
              </a:extLst>
            </p:cNvPr>
            <p:cNvCxnSpPr>
              <a:cxnSpLocks/>
            </p:cNvCxnSpPr>
            <p:nvPr/>
          </p:nvCxnSpPr>
          <p:spPr>
            <a:xfrm flipH="1">
              <a:off x="6860495" y="2231319"/>
              <a:ext cx="1750105" cy="214312"/>
            </a:xfrm>
            <a:prstGeom prst="straightConnector1">
              <a:avLst/>
            </a:prstGeom>
            <a:ln w="41275">
              <a:solidFill>
                <a:srgbClr val="E27929"/>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9C7F9371-1C34-43AD-AA17-30DD3C4C2CD4}"/>
                </a:ext>
              </a:extLst>
            </p:cNvPr>
            <p:cNvCxnSpPr>
              <a:cxnSpLocks/>
              <a:stCxn id="19" idx="1"/>
            </p:cNvCxnSpPr>
            <p:nvPr/>
          </p:nvCxnSpPr>
          <p:spPr>
            <a:xfrm flipH="1">
              <a:off x="6887328" y="3127551"/>
              <a:ext cx="2532312" cy="301449"/>
            </a:xfrm>
            <a:prstGeom prst="straightConnector1">
              <a:avLst/>
            </a:prstGeom>
            <a:ln w="41275">
              <a:solidFill>
                <a:srgbClr val="E27929"/>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96825080-FD13-4755-9E4C-698104DFE552}"/>
                </a:ext>
              </a:extLst>
            </p:cNvPr>
            <p:cNvCxnSpPr>
              <a:cxnSpLocks/>
            </p:cNvCxnSpPr>
            <p:nvPr/>
          </p:nvCxnSpPr>
          <p:spPr>
            <a:xfrm flipH="1" flipV="1">
              <a:off x="6885267" y="3917646"/>
              <a:ext cx="1738034" cy="116664"/>
            </a:xfrm>
            <a:prstGeom prst="straightConnector1">
              <a:avLst/>
            </a:prstGeom>
            <a:ln w="41275">
              <a:solidFill>
                <a:srgbClr val="E27929"/>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4125AB56-A5F2-4CFB-8C2C-B2C60C83BF57}"/>
                </a:ext>
              </a:extLst>
            </p:cNvPr>
            <p:cNvCxnSpPr>
              <a:cxnSpLocks/>
            </p:cNvCxnSpPr>
            <p:nvPr/>
          </p:nvCxnSpPr>
          <p:spPr>
            <a:xfrm flipH="1" flipV="1">
              <a:off x="6704519" y="4958911"/>
              <a:ext cx="876841" cy="793196"/>
            </a:xfrm>
            <a:prstGeom prst="straightConnector1">
              <a:avLst/>
            </a:prstGeom>
            <a:ln w="41275">
              <a:solidFill>
                <a:srgbClr val="E27929"/>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2B6DA59E-9477-47FD-9487-7811863C009A}"/>
                </a:ext>
              </a:extLst>
            </p:cNvPr>
            <p:cNvCxnSpPr>
              <a:cxnSpLocks/>
              <a:endCxn id="42" idx="2"/>
            </p:cNvCxnSpPr>
            <p:nvPr/>
          </p:nvCxnSpPr>
          <p:spPr>
            <a:xfrm flipV="1">
              <a:off x="5482041" y="4958911"/>
              <a:ext cx="209472" cy="826439"/>
            </a:xfrm>
            <a:prstGeom prst="straightConnector1">
              <a:avLst/>
            </a:prstGeom>
            <a:ln w="41275">
              <a:solidFill>
                <a:srgbClr val="E27929"/>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78D3E60D-3015-48EF-A14B-7C4CCF6580E4}"/>
                </a:ext>
              </a:extLst>
            </p:cNvPr>
            <p:cNvCxnSpPr>
              <a:cxnSpLocks/>
            </p:cNvCxnSpPr>
            <p:nvPr/>
          </p:nvCxnSpPr>
          <p:spPr>
            <a:xfrm flipV="1">
              <a:off x="3658660" y="4607121"/>
              <a:ext cx="949093" cy="582174"/>
            </a:xfrm>
            <a:prstGeom prst="straightConnector1">
              <a:avLst/>
            </a:prstGeom>
            <a:ln w="41275">
              <a:solidFill>
                <a:srgbClr val="E27929"/>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a:extLst>
                <a:ext uri="{FF2B5EF4-FFF2-40B4-BE49-F238E27FC236}">
                  <a16:creationId xmlns:a16="http://schemas.microsoft.com/office/drawing/2014/main" id="{278B1EA7-9D01-438F-8000-CCAF99314FC6}"/>
                </a:ext>
              </a:extLst>
            </p:cNvPr>
            <p:cNvCxnSpPr>
              <a:cxnSpLocks/>
            </p:cNvCxnSpPr>
            <p:nvPr/>
          </p:nvCxnSpPr>
          <p:spPr>
            <a:xfrm flipV="1">
              <a:off x="2799320" y="4286215"/>
              <a:ext cx="1739075" cy="243526"/>
            </a:xfrm>
            <a:prstGeom prst="straightConnector1">
              <a:avLst/>
            </a:prstGeom>
            <a:ln w="41275">
              <a:solidFill>
                <a:srgbClr val="E27929"/>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F2D61F63-B149-4AB5-84D8-739F776D3C1E}"/>
                </a:ext>
              </a:extLst>
            </p:cNvPr>
            <p:cNvCxnSpPr>
              <a:cxnSpLocks/>
            </p:cNvCxnSpPr>
            <p:nvPr/>
          </p:nvCxnSpPr>
          <p:spPr>
            <a:xfrm>
              <a:off x="2858903" y="3817234"/>
              <a:ext cx="1748850" cy="1"/>
            </a:xfrm>
            <a:prstGeom prst="straightConnector1">
              <a:avLst/>
            </a:prstGeom>
            <a:ln w="41275">
              <a:solidFill>
                <a:srgbClr val="E27929"/>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69" name="Connecteur droit avec flèche 68">
              <a:extLst>
                <a:ext uri="{FF2B5EF4-FFF2-40B4-BE49-F238E27FC236}">
                  <a16:creationId xmlns:a16="http://schemas.microsoft.com/office/drawing/2014/main" id="{12F9A7B4-535B-4079-9CB3-37D3F3D98B79}"/>
                </a:ext>
              </a:extLst>
            </p:cNvPr>
            <p:cNvCxnSpPr>
              <a:cxnSpLocks/>
            </p:cNvCxnSpPr>
            <p:nvPr/>
          </p:nvCxnSpPr>
          <p:spPr>
            <a:xfrm>
              <a:off x="3092299" y="3011596"/>
              <a:ext cx="1467342" cy="21927"/>
            </a:xfrm>
            <a:prstGeom prst="straightConnector1">
              <a:avLst/>
            </a:prstGeom>
            <a:ln w="41275">
              <a:solidFill>
                <a:srgbClr val="E27929"/>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a:extLst>
                <a:ext uri="{FF2B5EF4-FFF2-40B4-BE49-F238E27FC236}">
                  <a16:creationId xmlns:a16="http://schemas.microsoft.com/office/drawing/2014/main" id="{727E2D1F-7348-4629-95B2-19ACE64D1CD3}"/>
                </a:ext>
              </a:extLst>
            </p:cNvPr>
            <p:cNvCxnSpPr>
              <a:cxnSpLocks/>
            </p:cNvCxnSpPr>
            <p:nvPr/>
          </p:nvCxnSpPr>
          <p:spPr>
            <a:xfrm>
              <a:off x="2586520" y="2012088"/>
              <a:ext cx="1951875" cy="219231"/>
            </a:xfrm>
            <a:prstGeom prst="straightConnector1">
              <a:avLst/>
            </a:prstGeom>
            <a:ln w="41275">
              <a:solidFill>
                <a:srgbClr val="E27929"/>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a:extLst>
                <a:ext uri="{FF2B5EF4-FFF2-40B4-BE49-F238E27FC236}">
                  <a16:creationId xmlns:a16="http://schemas.microsoft.com/office/drawing/2014/main" id="{596AB08D-7C0C-411B-911B-ED4346B5DE64}"/>
                </a:ext>
              </a:extLst>
            </p:cNvPr>
            <p:cNvCxnSpPr>
              <a:cxnSpLocks/>
            </p:cNvCxnSpPr>
            <p:nvPr/>
          </p:nvCxnSpPr>
          <p:spPr>
            <a:xfrm>
              <a:off x="3633153" y="1531417"/>
              <a:ext cx="1017092" cy="367672"/>
            </a:xfrm>
            <a:prstGeom prst="straightConnector1">
              <a:avLst/>
            </a:prstGeom>
            <a:ln w="41275">
              <a:solidFill>
                <a:srgbClr val="E27929"/>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63023477-C4EF-480F-B495-B28A15FAD9D9}"/>
                </a:ext>
              </a:extLst>
            </p:cNvPr>
            <p:cNvSpPr/>
            <p:nvPr/>
          </p:nvSpPr>
          <p:spPr>
            <a:xfrm>
              <a:off x="3771383" y="-391668"/>
              <a:ext cx="4119185" cy="1200329"/>
            </a:xfrm>
            <a:prstGeom prst="rect">
              <a:avLst/>
            </a:prstGeom>
          </p:spPr>
          <p:txBody>
            <a:bodyPr wrap="square">
              <a:spAutoFit/>
            </a:bodyPr>
            <a:lstStyle/>
            <a:p>
              <a:pPr lvl="0" algn="ctr"/>
              <a:r>
                <a:rPr lang="fr-FR" sz="2400" dirty="0"/>
                <a:t>Interconnecter l’écosystème digital des hébergeurs du territoire</a:t>
              </a:r>
            </a:p>
          </p:txBody>
        </p:sp>
        <p:pic>
          <p:nvPicPr>
            <p:cNvPr id="4" name="Image 3">
              <a:extLst>
                <a:ext uri="{FF2B5EF4-FFF2-40B4-BE49-F238E27FC236}">
                  <a16:creationId xmlns:a16="http://schemas.microsoft.com/office/drawing/2014/main" id="{CA99ED95-4267-4BA9-A0A5-1B8BDCBA41C6}"/>
                </a:ext>
              </a:extLst>
            </p:cNvPr>
            <p:cNvPicPr>
              <a:picLocks noChangeAspect="1"/>
            </p:cNvPicPr>
            <p:nvPr/>
          </p:nvPicPr>
          <p:blipFill>
            <a:blip r:embed="rId15"/>
            <a:stretch>
              <a:fillRect/>
            </a:stretch>
          </p:blipFill>
          <p:spPr>
            <a:xfrm>
              <a:off x="8198132" y="5163340"/>
              <a:ext cx="2649781" cy="680559"/>
            </a:xfrm>
            <a:prstGeom prst="rect">
              <a:avLst/>
            </a:prstGeom>
          </p:spPr>
        </p:pic>
        <p:pic>
          <p:nvPicPr>
            <p:cNvPr id="6" name="Image 5">
              <a:extLst>
                <a:ext uri="{FF2B5EF4-FFF2-40B4-BE49-F238E27FC236}">
                  <a16:creationId xmlns:a16="http://schemas.microsoft.com/office/drawing/2014/main" id="{D2C44F1F-9562-41E1-AF3A-64E903BB3F1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36487" y="4441504"/>
              <a:ext cx="1499676" cy="809952"/>
            </a:xfrm>
            <a:prstGeom prst="rect">
              <a:avLst/>
            </a:prstGeom>
          </p:spPr>
        </p:pic>
        <p:cxnSp>
          <p:nvCxnSpPr>
            <p:cNvPr id="39" name="Connecteur droit avec flèche 38">
              <a:extLst>
                <a:ext uri="{FF2B5EF4-FFF2-40B4-BE49-F238E27FC236}">
                  <a16:creationId xmlns:a16="http://schemas.microsoft.com/office/drawing/2014/main" id="{4A87FB01-E3C9-4E8C-A40B-685001AC4058}"/>
                </a:ext>
              </a:extLst>
            </p:cNvPr>
            <p:cNvCxnSpPr>
              <a:cxnSpLocks/>
            </p:cNvCxnSpPr>
            <p:nvPr/>
          </p:nvCxnSpPr>
          <p:spPr>
            <a:xfrm flipH="1" flipV="1">
              <a:off x="6823787" y="4081911"/>
              <a:ext cx="1996451" cy="668318"/>
            </a:xfrm>
            <a:prstGeom prst="straightConnector1">
              <a:avLst/>
            </a:prstGeom>
            <a:ln w="41275">
              <a:solidFill>
                <a:srgbClr val="E27929"/>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54250380-7597-4C53-B7DE-992DF32F53D1}"/>
                </a:ext>
              </a:extLst>
            </p:cNvPr>
            <p:cNvCxnSpPr>
              <a:cxnSpLocks/>
            </p:cNvCxnSpPr>
            <p:nvPr/>
          </p:nvCxnSpPr>
          <p:spPr>
            <a:xfrm flipH="1" flipV="1">
              <a:off x="6885267" y="4351585"/>
              <a:ext cx="1391662" cy="899871"/>
            </a:xfrm>
            <a:prstGeom prst="straightConnector1">
              <a:avLst/>
            </a:prstGeom>
            <a:ln w="41275">
              <a:solidFill>
                <a:srgbClr val="E27929"/>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8D7194FC-49F8-4EF3-BDB9-BC707387A806}"/>
                </a:ext>
              </a:extLst>
            </p:cNvPr>
            <p:cNvPicPr>
              <a:picLocks noChangeAspect="1"/>
            </p:cNvPicPr>
            <p:nvPr/>
          </p:nvPicPr>
          <p:blipFill>
            <a:blip r:embed="rId17"/>
            <a:stretch>
              <a:fillRect/>
            </a:stretch>
          </p:blipFill>
          <p:spPr>
            <a:xfrm>
              <a:off x="856732" y="5896856"/>
              <a:ext cx="2914650" cy="952500"/>
            </a:xfrm>
            <a:prstGeom prst="rect">
              <a:avLst/>
            </a:prstGeom>
            <a:ln w="76200">
              <a:noFill/>
            </a:ln>
          </p:spPr>
        </p:pic>
      </p:grpSp>
      <p:sp>
        <p:nvSpPr>
          <p:cNvPr id="46" name="ZoneTexte 45">
            <a:extLst>
              <a:ext uri="{FF2B5EF4-FFF2-40B4-BE49-F238E27FC236}">
                <a16:creationId xmlns:a16="http://schemas.microsoft.com/office/drawing/2014/main" id="{EC641F48-1F67-46CE-8315-312929C1DD5C}"/>
              </a:ext>
            </a:extLst>
          </p:cNvPr>
          <p:cNvSpPr txBox="1"/>
          <p:nvPr/>
        </p:nvSpPr>
        <p:spPr>
          <a:xfrm>
            <a:off x="8144566" y="910942"/>
            <a:ext cx="4047433" cy="5632311"/>
          </a:xfrm>
          <a:prstGeom prst="rect">
            <a:avLst/>
          </a:prstGeom>
          <a:noFill/>
        </p:spPr>
        <p:txBody>
          <a:bodyPr wrap="square" rtlCol="0">
            <a:spAutoFit/>
          </a:bodyPr>
          <a:lstStyle/>
          <a:p>
            <a:r>
              <a:rPr lang="fr-FR" sz="3600" b="1" dirty="0">
                <a:solidFill>
                  <a:srgbClr val="178376"/>
                </a:solidFill>
              </a:rPr>
              <a:t>Près de 70 éditeurs, PMS, systèmes de réservations et grands comptes connectés à notre plateforme….</a:t>
            </a:r>
          </a:p>
          <a:p>
            <a:endParaRPr lang="fr-FR" sz="3600" b="1" dirty="0">
              <a:solidFill>
                <a:srgbClr val="178376"/>
              </a:solidFill>
            </a:endParaRPr>
          </a:p>
          <a:p>
            <a:r>
              <a:rPr lang="fr-FR" sz="7200" b="1" dirty="0">
                <a:solidFill>
                  <a:srgbClr val="E47829"/>
                </a:solidFill>
              </a:rPr>
              <a:t>Et vous?</a:t>
            </a:r>
          </a:p>
          <a:p>
            <a:endParaRPr lang="fr-FR" sz="3600" b="1" dirty="0">
              <a:solidFill>
                <a:srgbClr val="178376"/>
              </a:solidFill>
            </a:endParaRPr>
          </a:p>
        </p:txBody>
      </p:sp>
      <p:sp>
        <p:nvSpPr>
          <p:cNvPr id="48" name="Rectangle 47">
            <a:extLst>
              <a:ext uri="{FF2B5EF4-FFF2-40B4-BE49-F238E27FC236}">
                <a16:creationId xmlns:a16="http://schemas.microsoft.com/office/drawing/2014/main" id="{AB93EF17-30EC-4D1B-AF52-694D8BC24374}"/>
              </a:ext>
            </a:extLst>
          </p:cNvPr>
          <p:cNvSpPr/>
          <p:nvPr/>
        </p:nvSpPr>
        <p:spPr>
          <a:xfrm>
            <a:off x="0" y="0"/>
            <a:ext cx="12192000" cy="562708"/>
          </a:xfrm>
          <a:prstGeom prst="rect">
            <a:avLst/>
          </a:prstGeom>
          <a:solidFill>
            <a:srgbClr val="1783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Century Gothic" panose="020B0502020202020204" pitchFamily="34" charset="0"/>
              </a:rPr>
              <a:t>La plateforme G2A</a:t>
            </a:r>
          </a:p>
        </p:txBody>
      </p:sp>
    </p:spTree>
    <p:extLst>
      <p:ext uri="{BB962C8B-B14F-4D97-AF65-F5344CB8AC3E}">
        <p14:creationId xmlns:p14="http://schemas.microsoft.com/office/powerpoint/2010/main" val="17423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G2A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37" y="29262"/>
            <a:ext cx="756641" cy="896428"/>
          </a:xfrm>
          <a:prstGeom prst="rect">
            <a:avLst/>
          </a:prstGeom>
        </p:spPr>
      </p:pic>
      <p:sp>
        <p:nvSpPr>
          <p:cNvPr id="10" name="Sous-titre 2"/>
          <p:cNvSpPr txBox="1">
            <a:spLocks/>
          </p:cNvSpPr>
          <p:nvPr/>
        </p:nvSpPr>
        <p:spPr>
          <a:xfrm>
            <a:off x="0" y="0"/>
            <a:ext cx="12192000" cy="845819"/>
          </a:xfrm>
          <a:prstGeom prst="rect">
            <a:avLst/>
          </a:prstGeom>
          <a:solidFill>
            <a:srgbClr val="178376"/>
          </a:solidFill>
          <a:ln>
            <a:solidFill>
              <a:srgbClr val="178376"/>
            </a:solid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dirty="0">
                <a:solidFill>
                  <a:schemeClr val="bg1"/>
                </a:solidFill>
              </a:rPr>
              <a:t>Méthodologie – la collecte d’information</a:t>
            </a:r>
          </a:p>
        </p:txBody>
      </p:sp>
      <p:sp>
        <p:nvSpPr>
          <p:cNvPr id="2" name="Espace réservé du numéro de diapositive 1"/>
          <p:cNvSpPr>
            <a:spLocks noGrp="1"/>
          </p:cNvSpPr>
          <p:nvPr>
            <p:ph type="sldNum" sz="quarter" idx="12"/>
          </p:nvPr>
        </p:nvSpPr>
        <p:spPr/>
        <p:txBody>
          <a:bodyPr/>
          <a:lstStyle/>
          <a:p>
            <a:fld id="{31B4FAC3-AF82-454A-855B-89B791887582}" type="slidenum">
              <a:rPr lang="fr-FR" smtClean="0"/>
              <a:t>11</a:t>
            </a:fld>
            <a:endParaRPr lang="fr-FR"/>
          </a:p>
        </p:txBody>
      </p:sp>
      <p:sp>
        <p:nvSpPr>
          <p:cNvPr id="3" name="ZoneTexte 2">
            <a:extLst>
              <a:ext uri="{FF2B5EF4-FFF2-40B4-BE49-F238E27FC236}">
                <a16:creationId xmlns:a16="http://schemas.microsoft.com/office/drawing/2014/main" id="{FB8EF33F-98D3-4396-A261-2EA90C9BCCDC}"/>
              </a:ext>
            </a:extLst>
          </p:cNvPr>
          <p:cNvSpPr txBox="1"/>
          <p:nvPr/>
        </p:nvSpPr>
        <p:spPr>
          <a:xfrm>
            <a:off x="124138" y="888636"/>
            <a:ext cx="10159550" cy="2031325"/>
          </a:xfrm>
          <a:prstGeom prst="rect">
            <a:avLst/>
          </a:prstGeom>
          <a:noFill/>
        </p:spPr>
        <p:txBody>
          <a:bodyPr wrap="square" rtlCol="0">
            <a:spAutoFit/>
          </a:bodyPr>
          <a:lstStyle/>
          <a:p>
            <a:pPr lvl="0"/>
            <a:r>
              <a:rPr lang="fr-FR" b="1" dirty="0">
                <a:solidFill>
                  <a:srgbClr val="178376"/>
                </a:solidFill>
              </a:rPr>
              <a:t>La collecte automatisée : </a:t>
            </a:r>
            <a:r>
              <a:rPr lang="fr-FR" dirty="0"/>
              <a:t>des accords avec les éditeurs et gestionnaires</a:t>
            </a:r>
          </a:p>
          <a:p>
            <a:pPr lvl="0"/>
            <a:endParaRPr lang="fr-FR" dirty="0"/>
          </a:p>
          <a:p>
            <a:pPr lvl="0"/>
            <a:r>
              <a:rPr lang="fr-FR" b="1" dirty="0">
                <a:solidFill>
                  <a:srgbClr val="178376"/>
                </a:solidFill>
              </a:rPr>
              <a:t>La collecte automatisée </a:t>
            </a:r>
            <a:r>
              <a:rPr lang="fr-FR" dirty="0"/>
              <a:t>auprès des métamoteurs /agrégateurs</a:t>
            </a:r>
          </a:p>
          <a:p>
            <a:pPr lvl="0"/>
            <a:endParaRPr lang="fr-FR" dirty="0"/>
          </a:p>
          <a:p>
            <a:r>
              <a:rPr lang="fr-FR" b="1" dirty="0">
                <a:solidFill>
                  <a:srgbClr val="178376"/>
                </a:solidFill>
              </a:rPr>
              <a:t>La collecte par formulaire</a:t>
            </a:r>
            <a:r>
              <a:rPr lang="fr-FR" b="1" dirty="0"/>
              <a:t> </a:t>
            </a:r>
            <a:r>
              <a:rPr lang="fr-FR" dirty="0"/>
              <a:t>: les hébergeurs qui ne sont pas en collecte automatisée, sont interrogés par formulaire électronique</a:t>
            </a:r>
          </a:p>
          <a:p>
            <a:pPr lvl="0"/>
            <a:endParaRPr lang="fr-FR" dirty="0">
              <a:solidFill>
                <a:srgbClr val="178376"/>
              </a:solidFill>
            </a:endParaRPr>
          </a:p>
        </p:txBody>
      </p:sp>
      <p:pic>
        <p:nvPicPr>
          <p:cNvPr id="6" name="Image 5">
            <a:extLst>
              <a:ext uri="{FF2B5EF4-FFF2-40B4-BE49-F238E27FC236}">
                <a16:creationId xmlns:a16="http://schemas.microsoft.com/office/drawing/2014/main" id="{DA1042FF-FEF3-4FB9-B12F-7D31B573129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04999" y="2780215"/>
            <a:ext cx="7610063" cy="3758697"/>
          </a:xfrm>
          <a:prstGeom prst="rect">
            <a:avLst/>
          </a:prstGeom>
          <a:noFill/>
          <a:ln>
            <a:noFill/>
          </a:ln>
        </p:spPr>
      </p:pic>
      <p:pic>
        <p:nvPicPr>
          <p:cNvPr id="7" name="Image 6" descr="http://i.likibu.com/press/logo-likibu-2.png">
            <a:extLst>
              <a:ext uri="{FF2B5EF4-FFF2-40B4-BE49-F238E27FC236}">
                <a16:creationId xmlns:a16="http://schemas.microsoft.com/office/drawing/2014/main" id="{67B9DF84-908A-41A6-B8DE-B8FFE367484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81522" y="2176250"/>
            <a:ext cx="1478445" cy="1546225"/>
          </a:xfrm>
          <a:prstGeom prst="rect">
            <a:avLst/>
          </a:prstGeom>
          <a:noFill/>
          <a:ln>
            <a:noFill/>
          </a:ln>
        </p:spPr>
      </p:pic>
      <p:pic>
        <p:nvPicPr>
          <p:cNvPr id="8" name="Image 7">
            <a:extLst>
              <a:ext uri="{FF2B5EF4-FFF2-40B4-BE49-F238E27FC236}">
                <a16:creationId xmlns:a16="http://schemas.microsoft.com/office/drawing/2014/main" id="{6F497D81-D515-4A21-9059-D2C0ABDCC0B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295490" y="1007739"/>
            <a:ext cx="1564477" cy="1006591"/>
          </a:xfrm>
          <a:prstGeom prst="rect">
            <a:avLst/>
          </a:prstGeom>
        </p:spPr>
      </p:pic>
      <p:pic>
        <p:nvPicPr>
          <p:cNvPr id="4" name="Image 3">
            <a:extLst>
              <a:ext uri="{FF2B5EF4-FFF2-40B4-BE49-F238E27FC236}">
                <a16:creationId xmlns:a16="http://schemas.microsoft.com/office/drawing/2014/main" id="{A7016B60-DC38-4748-ABA3-BA71E1CC9695}"/>
              </a:ext>
            </a:extLst>
          </p:cNvPr>
          <p:cNvPicPr>
            <a:picLocks noChangeAspect="1"/>
          </p:cNvPicPr>
          <p:nvPr/>
        </p:nvPicPr>
        <p:blipFill>
          <a:blip r:embed="rId7"/>
          <a:stretch>
            <a:fillRect/>
          </a:stretch>
        </p:blipFill>
        <p:spPr>
          <a:xfrm>
            <a:off x="4280452" y="4564577"/>
            <a:ext cx="5234609" cy="1954561"/>
          </a:xfrm>
          <a:prstGeom prst="rect">
            <a:avLst/>
          </a:prstGeom>
        </p:spPr>
      </p:pic>
    </p:spTree>
    <p:extLst>
      <p:ext uri="{BB962C8B-B14F-4D97-AF65-F5344CB8AC3E}">
        <p14:creationId xmlns:p14="http://schemas.microsoft.com/office/powerpoint/2010/main" val="421543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8376"/>
        </a:solidFill>
        <a:effectLst/>
      </p:bgPr>
    </p:bg>
    <p:spTree>
      <p:nvGrpSpPr>
        <p:cNvPr id="1" name=""/>
        <p:cNvGrpSpPr/>
        <p:nvPr/>
      </p:nvGrpSpPr>
      <p:grpSpPr>
        <a:xfrm>
          <a:off x="0" y="0"/>
          <a:ext cx="0" cy="0"/>
          <a:chOff x="0" y="0"/>
          <a:chExt cx="0" cy="0"/>
        </a:xfrm>
      </p:grpSpPr>
      <p:pic>
        <p:nvPicPr>
          <p:cNvPr id="11" name="Image 10" descr="G2A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37" y="29262"/>
            <a:ext cx="756641" cy="896428"/>
          </a:xfrm>
          <a:prstGeom prst="rect">
            <a:avLst/>
          </a:prstGeom>
        </p:spPr>
      </p:pic>
      <p:sp>
        <p:nvSpPr>
          <p:cNvPr id="2" name="Espace réservé du numéro de diapositive 1"/>
          <p:cNvSpPr>
            <a:spLocks noGrp="1"/>
          </p:cNvSpPr>
          <p:nvPr>
            <p:ph type="sldNum" sz="quarter" idx="12"/>
          </p:nvPr>
        </p:nvSpPr>
        <p:spPr/>
        <p:txBody>
          <a:bodyPr/>
          <a:lstStyle/>
          <a:p>
            <a:fld id="{31B4FAC3-AF82-454A-855B-89B791887582}" type="slidenum">
              <a:rPr lang="fr-FR" smtClean="0"/>
              <a:t>12</a:t>
            </a:fld>
            <a:endParaRPr lang="fr-FR"/>
          </a:p>
        </p:txBody>
      </p:sp>
      <p:sp>
        <p:nvSpPr>
          <p:cNvPr id="5" name="Rectangle 4">
            <a:extLst>
              <a:ext uri="{FF2B5EF4-FFF2-40B4-BE49-F238E27FC236}">
                <a16:creationId xmlns:a16="http://schemas.microsoft.com/office/drawing/2014/main" id="{A0B92C1D-A43E-46D9-AD72-849D3D1267F3}"/>
              </a:ext>
            </a:extLst>
          </p:cNvPr>
          <p:cNvSpPr/>
          <p:nvPr/>
        </p:nvSpPr>
        <p:spPr>
          <a:xfrm>
            <a:off x="4437238" y="-19240"/>
            <a:ext cx="3680431" cy="523220"/>
          </a:xfrm>
          <a:prstGeom prst="rect">
            <a:avLst/>
          </a:prstGeom>
        </p:spPr>
        <p:txBody>
          <a:bodyPr wrap="none">
            <a:spAutoFit/>
          </a:bodyPr>
          <a:lstStyle/>
          <a:p>
            <a:r>
              <a:rPr lang="fr-FR" sz="2800" dirty="0">
                <a:solidFill>
                  <a:schemeClr val="bg1"/>
                </a:solidFill>
              </a:rPr>
              <a:t>Le reporting automatisé</a:t>
            </a:r>
          </a:p>
        </p:txBody>
      </p:sp>
      <p:sp>
        <p:nvSpPr>
          <p:cNvPr id="10" name="ZoneTexte 9">
            <a:extLst>
              <a:ext uri="{FF2B5EF4-FFF2-40B4-BE49-F238E27FC236}">
                <a16:creationId xmlns:a16="http://schemas.microsoft.com/office/drawing/2014/main" id="{1AC3E3A8-DE35-4048-A8C5-F87E4D7D23AB}"/>
              </a:ext>
            </a:extLst>
          </p:cNvPr>
          <p:cNvSpPr txBox="1"/>
          <p:nvPr/>
        </p:nvSpPr>
        <p:spPr>
          <a:xfrm>
            <a:off x="331120" y="988870"/>
            <a:ext cx="7605095" cy="369332"/>
          </a:xfrm>
          <a:prstGeom prst="rect">
            <a:avLst/>
          </a:prstGeom>
          <a:noFill/>
        </p:spPr>
        <p:txBody>
          <a:bodyPr wrap="none" rtlCol="0">
            <a:spAutoFit/>
          </a:bodyPr>
          <a:lstStyle/>
          <a:p>
            <a:r>
              <a:rPr lang="fr-FR" dirty="0">
                <a:solidFill>
                  <a:schemeClr val="bg1"/>
                </a:solidFill>
              </a:rPr>
              <a:t>Un reporting automatisé – ex, données globalisées – </a:t>
            </a:r>
            <a:r>
              <a:rPr lang="fr-FR" b="1" u="sng" dirty="0">
                <a:solidFill>
                  <a:schemeClr val="bg1"/>
                </a:solidFill>
              </a:rPr>
              <a:t>mise à jour en temps réel!</a:t>
            </a:r>
          </a:p>
        </p:txBody>
      </p:sp>
      <p:pic>
        <p:nvPicPr>
          <p:cNvPr id="3" name="Image 2">
            <a:hlinkClick r:id="rId4"/>
            <a:extLst>
              <a:ext uri="{FF2B5EF4-FFF2-40B4-BE49-F238E27FC236}">
                <a16:creationId xmlns:a16="http://schemas.microsoft.com/office/drawing/2014/main" id="{C5661987-CCBA-49AB-97A3-B08DF0D9B8F0}"/>
              </a:ext>
            </a:extLst>
          </p:cNvPr>
          <p:cNvPicPr>
            <a:picLocks noChangeAspect="1"/>
          </p:cNvPicPr>
          <p:nvPr/>
        </p:nvPicPr>
        <p:blipFill>
          <a:blip r:embed="rId5"/>
          <a:stretch>
            <a:fillRect/>
          </a:stretch>
        </p:blipFill>
        <p:spPr>
          <a:xfrm>
            <a:off x="0" y="1576006"/>
            <a:ext cx="12192000" cy="5281994"/>
          </a:xfrm>
          <a:prstGeom prst="rect">
            <a:avLst/>
          </a:prstGeom>
        </p:spPr>
      </p:pic>
    </p:spTree>
    <p:extLst>
      <p:ext uri="{BB962C8B-B14F-4D97-AF65-F5344CB8AC3E}">
        <p14:creationId xmlns:p14="http://schemas.microsoft.com/office/powerpoint/2010/main" val="177532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8376"/>
        </a:solidFill>
        <a:effectLst/>
      </p:bgPr>
    </p:bg>
    <p:spTree>
      <p:nvGrpSpPr>
        <p:cNvPr id="1" name=""/>
        <p:cNvGrpSpPr/>
        <p:nvPr/>
      </p:nvGrpSpPr>
      <p:grpSpPr>
        <a:xfrm>
          <a:off x="0" y="0"/>
          <a:ext cx="0" cy="0"/>
          <a:chOff x="0" y="0"/>
          <a:chExt cx="0" cy="0"/>
        </a:xfrm>
      </p:grpSpPr>
      <p:pic>
        <p:nvPicPr>
          <p:cNvPr id="11" name="Image 10" descr="G2A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37" y="29262"/>
            <a:ext cx="756641" cy="896428"/>
          </a:xfrm>
          <a:prstGeom prst="rect">
            <a:avLst/>
          </a:prstGeom>
        </p:spPr>
      </p:pic>
      <p:sp>
        <p:nvSpPr>
          <p:cNvPr id="2" name="Espace réservé du numéro de diapositive 1"/>
          <p:cNvSpPr>
            <a:spLocks noGrp="1"/>
          </p:cNvSpPr>
          <p:nvPr>
            <p:ph type="sldNum" sz="quarter" idx="12"/>
          </p:nvPr>
        </p:nvSpPr>
        <p:spPr/>
        <p:txBody>
          <a:bodyPr/>
          <a:lstStyle/>
          <a:p>
            <a:fld id="{31B4FAC3-AF82-454A-855B-89B791887582}" type="slidenum">
              <a:rPr lang="fr-FR" smtClean="0"/>
              <a:t>13</a:t>
            </a:fld>
            <a:endParaRPr lang="fr-FR"/>
          </a:p>
        </p:txBody>
      </p:sp>
      <p:sp>
        <p:nvSpPr>
          <p:cNvPr id="10" name="ZoneTexte 9">
            <a:extLst>
              <a:ext uri="{FF2B5EF4-FFF2-40B4-BE49-F238E27FC236}">
                <a16:creationId xmlns:a16="http://schemas.microsoft.com/office/drawing/2014/main" id="{1AC3E3A8-DE35-4048-A8C5-F87E4D7D23AB}"/>
              </a:ext>
            </a:extLst>
          </p:cNvPr>
          <p:cNvSpPr txBox="1"/>
          <p:nvPr/>
        </p:nvSpPr>
        <p:spPr>
          <a:xfrm>
            <a:off x="0" y="784200"/>
            <a:ext cx="11618414" cy="646331"/>
          </a:xfrm>
          <a:prstGeom prst="rect">
            <a:avLst/>
          </a:prstGeom>
          <a:noFill/>
        </p:spPr>
        <p:txBody>
          <a:bodyPr wrap="square" rtlCol="0">
            <a:spAutoFit/>
          </a:bodyPr>
          <a:lstStyle/>
          <a:p>
            <a:r>
              <a:rPr lang="fr-FR" dirty="0">
                <a:solidFill>
                  <a:schemeClr val="bg1"/>
                </a:solidFill>
              </a:rPr>
              <a:t>Un reporting automatisé – ex, données hôtelières – un benchmark avec des stations ou des panels de stations (Courchevel, Méribel, Megève, Val Thorens, Tignes..)</a:t>
            </a:r>
          </a:p>
        </p:txBody>
      </p:sp>
      <p:pic>
        <p:nvPicPr>
          <p:cNvPr id="5" name="Image 4">
            <a:hlinkClick r:id="rId4"/>
            <a:extLst>
              <a:ext uri="{FF2B5EF4-FFF2-40B4-BE49-F238E27FC236}">
                <a16:creationId xmlns:a16="http://schemas.microsoft.com/office/drawing/2014/main" id="{4A4EF6EF-743D-4BDF-A030-A83BE0B8A5AA}"/>
              </a:ext>
            </a:extLst>
          </p:cNvPr>
          <p:cNvPicPr>
            <a:picLocks noChangeAspect="1"/>
          </p:cNvPicPr>
          <p:nvPr/>
        </p:nvPicPr>
        <p:blipFill>
          <a:blip r:embed="rId5"/>
          <a:stretch>
            <a:fillRect/>
          </a:stretch>
        </p:blipFill>
        <p:spPr>
          <a:xfrm>
            <a:off x="0" y="1509836"/>
            <a:ext cx="12192000" cy="5348164"/>
          </a:xfrm>
          <a:prstGeom prst="rect">
            <a:avLst/>
          </a:prstGeom>
        </p:spPr>
      </p:pic>
      <p:sp>
        <p:nvSpPr>
          <p:cNvPr id="4" name="Rectangle : coins arrondis 3">
            <a:extLst>
              <a:ext uri="{FF2B5EF4-FFF2-40B4-BE49-F238E27FC236}">
                <a16:creationId xmlns:a16="http://schemas.microsoft.com/office/drawing/2014/main" id="{DC4C38E1-CA5B-4236-BBD5-5145F9F0A14A}"/>
              </a:ext>
            </a:extLst>
          </p:cNvPr>
          <p:cNvSpPr/>
          <p:nvPr/>
        </p:nvSpPr>
        <p:spPr>
          <a:xfrm>
            <a:off x="9757881" y="5348164"/>
            <a:ext cx="901148" cy="3651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7606364-E7F2-4BE6-9AB2-E2BC8CC4939A}"/>
              </a:ext>
            </a:extLst>
          </p:cNvPr>
          <p:cNvSpPr/>
          <p:nvPr/>
        </p:nvSpPr>
        <p:spPr>
          <a:xfrm>
            <a:off x="4556508" y="29262"/>
            <a:ext cx="3680431" cy="523220"/>
          </a:xfrm>
          <a:prstGeom prst="rect">
            <a:avLst/>
          </a:prstGeom>
        </p:spPr>
        <p:txBody>
          <a:bodyPr wrap="none">
            <a:spAutoFit/>
          </a:bodyPr>
          <a:lstStyle/>
          <a:p>
            <a:r>
              <a:rPr lang="fr-FR" sz="2800" dirty="0">
                <a:solidFill>
                  <a:schemeClr val="bg1"/>
                </a:solidFill>
              </a:rPr>
              <a:t>Le reporting automatisé</a:t>
            </a:r>
          </a:p>
        </p:txBody>
      </p:sp>
    </p:spTree>
    <p:extLst>
      <p:ext uri="{BB962C8B-B14F-4D97-AF65-F5344CB8AC3E}">
        <p14:creationId xmlns:p14="http://schemas.microsoft.com/office/powerpoint/2010/main" val="1159282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8376"/>
        </a:solidFill>
        <a:effectLst/>
      </p:bgPr>
    </p:bg>
    <p:spTree>
      <p:nvGrpSpPr>
        <p:cNvPr id="1" name=""/>
        <p:cNvGrpSpPr/>
        <p:nvPr/>
      </p:nvGrpSpPr>
      <p:grpSpPr>
        <a:xfrm>
          <a:off x="0" y="0"/>
          <a:ext cx="0" cy="0"/>
          <a:chOff x="0" y="0"/>
          <a:chExt cx="0" cy="0"/>
        </a:xfrm>
      </p:grpSpPr>
      <p:pic>
        <p:nvPicPr>
          <p:cNvPr id="11" name="Image 10" descr="G2A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37" y="29262"/>
            <a:ext cx="756641" cy="896428"/>
          </a:xfrm>
          <a:prstGeom prst="rect">
            <a:avLst/>
          </a:prstGeom>
        </p:spPr>
      </p:pic>
      <p:sp>
        <p:nvSpPr>
          <p:cNvPr id="2" name="Espace réservé du numéro de diapositive 1"/>
          <p:cNvSpPr>
            <a:spLocks noGrp="1"/>
          </p:cNvSpPr>
          <p:nvPr>
            <p:ph type="sldNum" sz="quarter" idx="12"/>
          </p:nvPr>
        </p:nvSpPr>
        <p:spPr/>
        <p:txBody>
          <a:bodyPr/>
          <a:lstStyle/>
          <a:p>
            <a:fld id="{31B4FAC3-AF82-454A-855B-89B791887582}" type="slidenum">
              <a:rPr lang="fr-FR" smtClean="0"/>
              <a:t>14</a:t>
            </a:fld>
            <a:endParaRPr lang="fr-FR"/>
          </a:p>
        </p:txBody>
      </p:sp>
      <p:sp>
        <p:nvSpPr>
          <p:cNvPr id="10" name="ZoneTexte 9">
            <a:extLst>
              <a:ext uri="{FF2B5EF4-FFF2-40B4-BE49-F238E27FC236}">
                <a16:creationId xmlns:a16="http://schemas.microsoft.com/office/drawing/2014/main" id="{1AC3E3A8-DE35-4048-A8C5-F87E4D7D23AB}"/>
              </a:ext>
            </a:extLst>
          </p:cNvPr>
          <p:cNvSpPr txBox="1"/>
          <p:nvPr/>
        </p:nvSpPr>
        <p:spPr>
          <a:xfrm>
            <a:off x="378323" y="1001361"/>
            <a:ext cx="11618414" cy="646331"/>
          </a:xfrm>
          <a:prstGeom prst="rect">
            <a:avLst/>
          </a:prstGeom>
          <a:noFill/>
        </p:spPr>
        <p:txBody>
          <a:bodyPr wrap="square" rtlCol="0">
            <a:spAutoFit/>
          </a:bodyPr>
          <a:lstStyle/>
          <a:p>
            <a:r>
              <a:rPr lang="fr-FR" dirty="0">
                <a:solidFill>
                  <a:schemeClr val="bg1"/>
                </a:solidFill>
              </a:rPr>
              <a:t>Des comparatifs</a:t>
            </a:r>
          </a:p>
          <a:p>
            <a:r>
              <a:rPr lang="fr-FR" dirty="0">
                <a:solidFill>
                  <a:schemeClr val="bg1"/>
                </a:solidFill>
              </a:rPr>
              <a:t>Son positionnement en matière de performance….</a:t>
            </a:r>
          </a:p>
        </p:txBody>
      </p:sp>
      <p:sp>
        <p:nvSpPr>
          <p:cNvPr id="8" name="Rectangle 7">
            <a:extLst>
              <a:ext uri="{FF2B5EF4-FFF2-40B4-BE49-F238E27FC236}">
                <a16:creationId xmlns:a16="http://schemas.microsoft.com/office/drawing/2014/main" id="{28B89EC1-60EF-4BFB-BD2E-4B048D41F47E}"/>
              </a:ext>
            </a:extLst>
          </p:cNvPr>
          <p:cNvSpPr/>
          <p:nvPr/>
        </p:nvSpPr>
        <p:spPr>
          <a:xfrm>
            <a:off x="3271046" y="29262"/>
            <a:ext cx="6516977" cy="523220"/>
          </a:xfrm>
          <a:prstGeom prst="rect">
            <a:avLst/>
          </a:prstGeom>
        </p:spPr>
        <p:txBody>
          <a:bodyPr wrap="none">
            <a:spAutoFit/>
          </a:bodyPr>
          <a:lstStyle/>
          <a:p>
            <a:r>
              <a:rPr lang="fr-FR" sz="2800" dirty="0">
                <a:solidFill>
                  <a:schemeClr val="bg1"/>
                </a:solidFill>
              </a:rPr>
              <a:t>Un reporting personnalisé pour l’hébergeur</a:t>
            </a:r>
          </a:p>
        </p:txBody>
      </p:sp>
      <p:pic>
        <p:nvPicPr>
          <p:cNvPr id="5" name="Image 4">
            <a:hlinkClick r:id="rId4"/>
            <a:extLst>
              <a:ext uri="{FF2B5EF4-FFF2-40B4-BE49-F238E27FC236}">
                <a16:creationId xmlns:a16="http://schemas.microsoft.com/office/drawing/2014/main" id="{9F3BE734-1D10-40B3-BB5D-5431999979A3}"/>
              </a:ext>
            </a:extLst>
          </p:cNvPr>
          <p:cNvPicPr>
            <a:picLocks noChangeAspect="1"/>
          </p:cNvPicPr>
          <p:nvPr/>
        </p:nvPicPr>
        <p:blipFill>
          <a:blip r:embed="rId5"/>
          <a:stretch>
            <a:fillRect/>
          </a:stretch>
        </p:blipFill>
        <p:spPr>
          <a:xfrm>
            <a:off x="0" y="1873598"/>
            <a:ext cx="12192000" cy="4482752"/>
          </a:xfrm>
          <a:prstGeom prst="rect">
            <a:avLst/>
          </a:prstGeom>
        </p:spPr>
      </p:pic>
    </p:spTree>
    <p:extLst>
      <p:ext uri="{BB962C8B-B14F-4D97-AF65-F5344CB8AC3E}">
        <p14:creationId xmlns:p14="http://schemas.microsoft.com/office/powerpoint/2010/main" val="3301325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7929"/>
        </a:solid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1B4FAC3-AF82-454A-855B-89B791887582}" type="slidenum">
              <a:rPr lang="fr-FR" smtClean="0"/>
              <a:t>15</a:t>
            </a:fld>
            <a:endParaRPr lang="fr-FR"/>
          </a:p>
        </p:txBody>
      </p:sp>
      <p:sp>
        <p:nvSpPr>
          <p:cNvPr id="7" name="Rectangle 6">
            <a:extLst>
              <a:ext uri="{FF2B5EF4-FFF2-40B4-BE49-F238E27FC236}">
                <a16:creationId xmlns:a16="http://schemas.microsoft.com/office/drawing/2014/main" id="{19309867-D52D-4B93-968C-B5CF894B7E26}"/>
              </a:ext>
            </a:extLst>
          </p:cNvPr>
          <p:cNvSpPr/>
          <p:nvPr/>
        </p:nvSpPr>
        <p:spPr>
          <a:xfrm>
            <a:off x="4255784" y="0"/>
            <a:ext cx="4384983" cy="523220"/>
          </a:xfrm>
          <a:prstGeom prst="rect">
            <a:avLst/>
          </a:prstGeom>
        </p:spPr>
        <p:txBody>
          <a:bodyPr wrap="none">
            <a:spAutoFit/>
          </a:bodyPr>
          <a:lstStyle/>
          <a:p>
            <a:r>
              <a:rPr lang="fr-FR" sz="2800" dirty="0">
                <a:solidFill>
                  <a:schemeClr val="bg1"/>
                </a:solidFill>
              </a:rPr>
              <a:t>Nos stations partenaires OAT</a:t>
            </a:r>
          </a:p>
        </p:txBody>
      </p:sp>
      <p:pic>
        <p:nvPicPr>
          <p:cNvPr id="8" name="Image 7" descr="G2A_logo.png">
            <a:extLst>
              <a:ext uri="{FF2B5EF4-FFF2-40B4-BE49-F238E27FC236}">
                <a16:creationId xmlns:a16="http://schemas.microsoft.com/office/drawing/2014/main" id="{6B2867D4-67BD-4ACD-8849-344AFCA86E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137" y="29262"/>
            <a:ext cx="756641" cy="896428"/>
          </a:xfrm>
          <a:prstGeom prst="rect">
            <a:avLst/>
          </a:prstGeom>
        </p:spPr>
      </p:pic>
      <p:graphicFrame>
        <p:nvGraphicFramePr>
          <p:cNvPr id="2" name="Tableau 1">
            <a:extLst>
              <a:ext uri="{FF2B5EF4-FFF2-40B4-BE49-F238E27FC236}">
                <a16:creationId xmlns:a16="http://schemas.microsoft.com/office/drawing/2014/main" id="{0619B195-92AC-4878-938F-492C810C2AE8}"/>
              </a:ext>
            </a:extLst>
          </p:cNvPr>
          <p:cNvGraphicFramePr>
            <a:graphicFrameLocks noGrp="1"/>
          </p:cNvGraphicFramePr>
          <p:nvPr>
            <p:extLst>
              <p:ext uri="{D42A27DB-BD31-4B8C-83A1-F6EECF244321}">
                <p14:modId xmlns:p14="http://schemas.microsoft.com/office/powerpoint/2010/main" val="1709916271"/>
              </p:ext>
            </p:extLst>
          </p:nvPr>
        </p:nvGraphicFramePr>
        <p:xfrm>
          <a:off x="124137" y="925689"/>
          <a:ext cx="11943730" cy="5806997"/>
        </p:xfrm>
        <a:graphic>
          <a:graphicData uri="http://schemas.openxmlformats.org/drawingml/2006/table">
            <a:tbl>
              <a:tblPr firstRow="1" bandRow="1">
                <a:tableStyleId>{5C22544A-7EE6-4342-B048-85BDC9FD1C3A}</a:tableStyleId>
              </a:tblPr>
              <a:tblGrid>
                <a:gridCol w="1194373">
                  <a:extLst>
                    <a:ext uri="{9D8B030D-6E8A-4147-A177-3AD203B41FA5}">
                      <a16:colId xmlns:a16="http://schemas.microsoft.com/office/drawing/2014/main" val="3260239597"/>
                    </a:ext>
                  </a:extLst>
                </a:gridCol>
                <a:gridCol w="1194373">
                  <a:extLst>
                    <a:ext uri="{9D8B030D-6E8A-4147-A177-3AD203B41FA5}">
                      <a16:colId xmlns:a16="http://schemas.microsoft.com/office/drawing/2014/main" val="3575594338"/>
                    </a:ext>
                  </a:extLst>
                </a:gridCol>
                <a:gridCol w="1194373">
                  <a:extLst>
                    <a:ext uri="{9D8B030D-6E8A-4147-A177-3AD203B41FA5}">
                      <a16:colId xmlns:a16="http://schemas.microsoft.com/office/drawing/2014/main" val="2813521077"/>
                    </a:ext>
                  </a:extLst>
                </a:gridCol>
                <a:gridCol w="1194373">
                  <a:extLst>
                    <a:ext uri="{9D8B030D-6E8A-4147-A177-3AD203B41FA5}">
                      <a16:colId xmlns:a16="http://schemas.microsoft.com/office/drawing/2014/main" val="131900252"/>
                    </a:ext>
                  </a:extLst>
                </a:gridCol>
                <a:gridCol w="1194373">
                  <a:extLst>
                    <a:ext uri="{9D8B030D-6E8A-4147-A177-3AD203B41FA5}">
                      <a16:colId xmlns:a16="http://schemas.microsoft.com/office/drawing/2014/main" val="3114268278"/>
                    </a:ext>
                  </a:extLst>
                </a:gridCol>
                <a:gridCol w="1194373">
                  <a:extLst>
                    <a:ext uri="{9D8B030D-6E8A-4147-A177-3AD203B41FA5}">
                      <a16:colId xmlns:a16="http://schemas.microsoft.com/office/drawing/2014/main" val="1324661263"/>
                    </a:ext>
                  </a:extLst>
                </a:gridCol>
                <a:gridCol w="1194373">
                  <a:extLst>
                    <a:ext uri="{9D8B030D-6E8A-4147-A177-3AD203B41FA5}">
                      <a16:colId xmlns:a16="http://schemas.microsoft.com/office/drawing/2014/main" val="1420706677"/>
                    </a:ext>
                  </a:extLst>
                </a:gridCol>
                <a:gridCol w="1194373">
                  <a:extLst>
                    <a:ext uri="{9D8B030D-6E8A-4147-A177-3AD203B41FA5}">
                      <a16:colId xmlns:a16="http://schemas.microsoft.com/office/drawing/2014/main" val="224021803"/>
                    </a:ext>
                  </a:extLst>
                </a:gridCol>
                <a:gridCol w="1194373">
                  <a:extLst>
                    <a:ext uri="{9D8B030D-6E8A-4147-A177-3AD203B41FA5}">
                      <a16:colId xmlns:a16="http://schemas.microsoft.com/office/drawing/2014/main" val="3487763089"/>
                    </a:ext>
                  </a:extLst>
                </a:gridCol>
                <a:gridCol w="1194373">
                  <a:extLst>
                    <a:ext uri="{9D8B030D-6E8A-4147-A177-3AD203B41FA5}">
                      <a16:colId xmlns:a16="http://schemas.microsoft.com/office/drawing/2014/main" val="3504404302"/>
                    </a:ext>
                  </a:extLst>
                </a:gridCol>
              </a:tblGrid>
              <a:tr h="735686">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5909980"/>
                  </a:ext>
                </a:extLst>
              </a:tr>
              <a:tr h="724473">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9458798"/>
                  </a:ext>
                </a:extLst>
              </a:tr>
              <a:tr h="724473">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7813129"/>
                  </a:ext>
                </a:extLst>
              </a:tr>
              <a:tr h="724473">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6383627"/>
                  </a:ext>
                </a:extLst>
              </a:tr>
              <a:tr h="724473">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9239825"/>
                  </a:ext>
                </a:extLst>
              </a:tr>
              <a:tr h="724473">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5552073"/>
                  </a:ext>
                </a:extLst>
              </a:tr>
              <a:tr h="724473">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7252274"/>
                  </a:ext>
                </a:extLst>
              </a:tr>
              <a:tr h="724473">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1665392"/>
                  </a:ext>
                </a:extLst>
              </a:tr>
            </a:tbl>
          </a:graphicData>
        </a:graphic>
      </p:graphicFrame>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53" y="951965"/>
            <a:ext cx="1232032" cy="694666"/>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921" y="951964"/>
            <a:ext cx="1152318" cy="709927"/>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7705" y="937880"/>
            <a:ext cx="1191410" cy="724012"/>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9046" y="937881"/>
            <a:ext cx="1242500" cy="724230"/>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74651" y="950010"/>
            <a:ext cx="1196784" cy="703379"/>
          </a:xfrm>
          <a:prstGeom prst="rect">
            <a:avLst/>
          </a:prstGeom>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91866" y="937879"/>
            <a:ext cx="1202157" cy="697737"/>
          </a:xfrm>
          <a:prstGeom prst="rect">
            <a:avLst/>
          </a:prstGeom>
        </p:spPr>
      </p:pic>
      <p:pic>
        <p:nvPicPr>
          <p:cNvPr id="12" name="Imag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19865" y="1674056"/>
            <a:ext cx="1172402" cy="711581"/>
          </a:xfrm>
          <a:prstGeom prst="rect">
            <a:avLst/>
          </a:prstGeom>
        </p:spPr>
      </p:pic>
      <p:pic>
        <p:nvPicPr>
          <p:cNvPr id="13" name="Imag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295" y="2383959"/>
            <a:ext cx="1185842" cy="721726"/>
          </a:xfrm>
          <a:prstGeom prst="rect">
            <a:avLst/>
          </a:prstGeom>
        </p:spPr>
      </p:pic>
      <p:pic>
        <p:nvPicPr>
          <p:cNvPr id="14" name="Imag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05388" y="3121866"/>
            <a:ext cx="1177984" cy="701346"/>
          </a:xfrm>
          <a:prstGeom prst="rect">
            <a:avLst/>
          </a:prstGeom>
        </p:spPr>
      </p:pic>
      <p:pic>
        <p:nvPicPr>
          <p:cNvPr id="16" name="Imag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15652" y="1668388"/>
            <a:ext cx="1196784" cy="697737"/>
          </a:xfrm>
          <a:prstGeom prst="rect">
            <a:avLst/>
          </a:prstGeom>
        </p:spPr>
      </p:pic>
      <p:pic>
        <p:nvPicPr>
          <p:cNvPr id="18" name="Imag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91222" y="2392426"/>
            <a:ext cx="1166669" cy="697738"/>
          </a:xfrm>
          <a:prstGeom prst="rect">
            <a:avLst/>
          </a:prstGeom>
        </p:spPr>
      </p:pic>
      <p:pic>
        <p:nvPicPr>
          <p:cNvPr id="19" name="Imag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10393" y="2384660"/>
            <a:ext cx="1205869" cy="721025"/>
          </a:xfrm>
          <a:prstGeom prst="rect">
            <a:avLst/>
          </a:prstGeom>
        </p:spPr>
      </p:pic>
      <p:pic>
        <p:nvPicPr>
          <p:cNvPr id="20" name="Imag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14058" y="1674082"/>
            <a:ext cx="1177984" cy="699391"/>
          </a:xfrm>
          <a:prstGeom prst="rect">
            <a:avLst/>
          </a:prstGeom>
        </p:spPr>
      </p:pic>
      <p:pic>
        <p:nvPicPr>
          <p:cNvPr id="21" name="Imag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18220" y="1668607"/>
            <a:ext cx="1182926" cy="704864"/>
          </a:xfrm>
          <a:prstGeom prst="rect">
            <a:avLst/>
          </a:prstGeom>
        </p:spPr>
      </p:pic>
      <p:pic>
        <p:nvPicPr>
          <p:cNvPr id="22" name="Imag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85427" y="1675858"/>
            <a:ext cx="1224562" cy="765301"/>
          </a:xfrm>
          <a:prstGeom prst="rect">
            <a:avLst/>
          </a:prstGeom>
        </p:spPr>
      </p:pic>
      <p:pic>
        <p:nvPicPr>
          <p:cNvPr id="23" name="Imag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88092" y="1668496"/>
            <a:ext cx="1229886" cy="704863"/>
          </a:xfrm>
          <a:prstGeom prst="rect">
            <a:avLst/>
          </a:prstGeom>
        </p:spPr>
      </p:pic>
      <p:pic>
        <p:nvPicPr>
          <p:cNvPr id="24" name="Imag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115167" y="910532"/>
            <a:ext cx="1211002" cy="704863"/>
          </a:xfrm>
          <a:prstGeom prst="rect">
            <a:avLst/>
          </a:prstGeom>
        </p:spPr>
      </p:pic>
      <p:pic>
        <p:nvPicPr>
          <p:cNvPr id="25" name="Image 2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510672" y="936395"/>
            <a:ext cx="1202157" cy="704863"/>
          </a:xfrm>
          <a:prstGeom prst="rect">
            <a:avLst/>
          </a:prstGeom>
        </p:spPr>
      </p:pic>
      <p:pic>
        <p:nvPicPr>
          <p:cNvPr id="26" name="Image 2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884303" y="1681956"/>
            <a:ext cx="1166668" cy="710470"/>
          </a:xfrm>
          <a:prstGeom prst="rect">
            <a:avLst/>
          </a:prstGeom>
        </p:spPr>
      </p:pic>
      <p:pic>
        <p:nvPicPr>
          <p:cNvPr id="28" name="Image 2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7741" y="1676190"/>
            <a:ext cx="1208975" cy="747457"/>
          </a:xfrm>
          <a:prstGeom prst="rect">
            <a:avLst/>
          </a:prstGeom>
        </p:spPr>
      </p:pic>
      <p:pic>
        <p:nvPicPr>
          <p:cNvPr id="30" name="Image 2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49527" y="1676179"/>
            <a:ext cx="1172042" cy="715243"/>
          </a:xfrm>
          <a:prstGeom prst="rect">
            <a:avLst/>
          </a:prstGeom>
        </p:spPr>
      </p:pic>
      <p:pic>
        <p:nvPicPr>
          <p:cNvPr id="31" name="Image 3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738706" y="2379793"/>
            <a:ext cx="1174616" cy="742074"/>
          </a:xfrm>
          <a:prstGeom prst="rect">
            <a:avLst/>
          </a:prstGeom>
        </p:spPr>
      </p:pic>
      <p:pic>
        <p:nvPicPr>
          <p:cNvPr id="32" name="Image 3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893845" y="2411939"/>
            <a:ext cx="1202157" cy="685368"/>
          </a:xfrm>
          <a:prstGeom prst="rect">
            <a:avLst/>
          </a:prstGeom>
        </p:spPr>
      </p:pic>
      <p:pic>
        <p:nvPicPr>
          <p:cNvPr id="35" name="Image 3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468298" y="2435460"/>
            <a:ext cx="1204199" cy="661847"/>
          </a:xfrm>
          <a:prstGeom prst="rect">
            <a:avLst/>
          </a:prstGeom>
        </p:spPr>
      </p:pic>
      <p:pic>
        <p:nvPicPr>
          <p:cNvPr id="34" name="Image 3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301629" y="2406538"/>
            <a:ext cx="1166669" cy="737203"/>
          </a:xfrm>
          <a:prstGeom prst="rect">
            <a:avLst/>
          </a:prstGeom>
        </p:spPr>
      </p:pic>
      <p:pic>
        <p:nvPicPr>
          <p:cNvPr id="36" name="Image 3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894023" y="967486"/>
            <a:ext cx="1166668" cy="673058"/>
          </a:xfrm>
          <a:prstGeom prst="rect">
            <a:avLst/>
          </a:prstGeom>
        </p:spPr>
      </p:pic>
      <p:pic>
        <p:nvPicPr>
          <p:cNvPr id="37" name="Image 3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343163" y="4573872"/>
            <a:ext cx="1172042" cy="748103"/>
          </a:xfrm>
          <a:prstGeom prst="rect">
            <a:avLst/>
          </a:prstGeom>
        </p:spPr>
      </p:pic>
      <p:pic>
        <p:nvPicPr>
          <p:cNvPr id="38" name="Image 37"/>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667557" y="3847054"/>
            <a:ext cx="1205679" cy="716487"/>
          </a:xfrm>
          <a:prstGeom prst="rect">
            <a:avLst/>
          </a:prstGeom>
        </p:spPr>
      </p:pic>
      <p:pic>
        <p:nvPicPr>
          <p:cNvPr id="39" name="Image 38"/>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856076" y="3839907"/>
            <a:ext cx="1194895" cy="711583"/>
          </a:xfrm>
          <a:prstGeom prst="rect">
            <a:avLst/>
          </a:prstGeom>
        </p:spPr>
      </p:pic>
      <p:pic>
        <p:nvPicPr>
          <p:cNvPr id="40" name="Image 3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317793" y="3089770"/>
            <a:ext cx="1175275" cy="750137"/>
          </a:xfrm>
          <a:prstGeom prst="rect">
            <a:avLst/>
          </a:prstGeom>
        </p:spPr>
      </p:pic>
      <p:pic>
        <p:nvPicPr>
          <p:cNvPr id="42" name="Image 4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145781" y="4583258"/>
            <a:ext cx="1234662" cy="718070"/>
          </a:xfrm>
          <a:prstGeom prst="rect">
            <a:avLst/>
          </a:prstGeom>
        </p:spPr>
      </p:pic>
      <p:pic>
        <p:nvPicPr>
          <p:cNvPr id="43" name="Image 42"/>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3697214" y="948971"/>
            <a:ext cx="1142438" cy="695010"/>
          </a:xfrm>
          <a:prstGeom prst="rect">
            <a:avLst/>
          </a:prstGeom>
        </p:spPr>
      </p:pic>
      <p:pic>
        <p:nvPicPr>
          <p:cNvPr id="46" name="Image 45"/>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510338" y="3823212"/>
            <a:ext cx="1160473" cy="762122"/>
          </a:xfrm>
          <a:prstGeom prst="rect">
            <a:avLst/>
          </a:prstGeom>
        </p:spPr>
      </p:pic>
      <p:pic>
        <p:nvPicPr>
          <p:cNvPr id="47" name="Image 46"/>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6124129" y="2378683"/>
            <a:ext cx="1166669" cy="711087"/>
          </a:xfrm>
          <a:prstGeom prst="rect">
            <a:avLst/>
          </a:prstGeom>
        </p:spPr>
      </p:pic>
      <p:pic>
        <p:nvPicPr>
          <p:cNvPr id="48" name="Image 47"/>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0869871" y="3121866"/>
            <a:ext cx="1171451" cy="718041"/>
          </a:xfrm>
          <a:prstGeom prst="rect">
            <a:avLst/>
          </a:prstGeom>
        </p:spPr>
      </p:pic>
      <p:pic>
        <p:nvPicPr>
          <p:cNvPr id="49" name="Image 48"/>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9738651" y="1675311"/>
            <a:ext cx="1145993" cy="727386"/>
          </a:xfrm>
          <a:prstGeom prst="rect">
            <a:avLst/>
          </a:prstGeom>
        </p:spPr>
      </p:pic>
      <p:pic>
        <p:nvPicPr>
          <p:cNvPr id="50" name="Image 49"/>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495500" y="4562234"/>
            <a:ext cx="1186038" cy="731608"/>
          </a:xfrm>
          <a:prstGeom prst="rect">
            <a:avLst/>
          </a:prstGeom>
        </p:spPr>
      </p:pic>
      <p:pic>
        <p:nvPicPr>
          <p:cNvPr id="51" name="Image 50"/>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4880544" y="4491387"/>
            <a:ext cx="1260633" cy="853760"/>
          </a:xfrm>
          <a:prstGeom prst="rect">
            <a:avLst/>
          </a:prstGeom>
        </p:spPr>
      </p:pic>
      <p:pic>
        <p:nvPicPr>
          <p:cNvPr id="52" name="Image 51"/>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7322582" y="5254270"/>
            <a:ext cx="1186378" cy="733703"/>
          </a:xfrm>
          <a:prstGeom prst="rect">
            <a:avLst/>
          </a:prstGeom>
        </p:spPr>
      </p:pic>
      <p:pic>
        <p:nvPicPr>
          <p:cNvPr id="54" name="Image 53"/>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338120" y="2383959"/>
            <a:ext cx="1118601" cy="714039"/>
          </a:xfrm>
          <a:prstGeom prst="rect">
            <a:avLst/>
          </a:prstGeom>
        </p:spPr>
      </p:pic>
      <p:pic>
        <p:nvPicPr>
          <p:cNvPr id="56" name="Image 55"/>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0885284" y="2407378"/>
            <a:ext cx="1166669" cy="651500"/>
          </a:xfrm>
          <a:prstGeom prst="rect">
            <a:avLst/>
          </a:prstGeom>
        </p:spPr>
      </p:pic>
      <p:pic>
        <p:nvPicPr>
          <p:cNvPr id="55" name="Image 54"/>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4906516" y="3834187"/>
            <a:ext cx="1181576" cy="693313"/>
          </a:xfrm>
          <a:prstGeom prst="rect">
            <a:avLst/>
          </a:prstGeom>
        </p:spPr>
      </p:pic>
      <p:pic>
        <p:nvPicPr>
          <p:cNvPr id="57" name="Image 56"/>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4872964" y="6006849"/>
            <a:ext cx="1248582" cy="709088"/>
          </a:xfrm>
          <a:prstGeom prst="rect">
            <a:avLst/>
          </a:prstGeom>
        </p:spPr>
      </p:pic>
      <p:pic>
        <p:nvPicPr>
          <p:cNvPr id="58" name="Image 57"/>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3694361" y="5989505"/>
            <a:ext cx="1195150" cy="732817"/>
          </a:xfrm>
          <a:prstGeom prst="rect">
            <a:avLst/>
          </a:prstGeom>
        </p:spPr>
      </p:pic>
      <p:pic>
        <p:nvPicPr>
          <p:cNvPr id="59" name="Image 58"/>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3708795" y="4551252"/>
            <a:ext cx="1186533" cy="764644"/>
          </a:xfrm>
          <a:prstGeom prst="rect">
            <a:avLst/>
          </a:prstGeom>
        </p:spPr>
      </p:pic>
      <p:pic>
        <p:nvPicPr>
          <p:cNvPr id="60" name="Image 59"/>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1307440" y="6013357"/>
            <a:ext cx="1210568" cy="708966"/>
          </a:xfrm>
          <a:prstGeom prst="rect">
            <a:avLst/>
          </a:prstGeom>
        </p:spPr>
      </p:pic>
      <p:pic>
        <p:nvPicPr>
          <p:cNvPr id="61" name="Image 60"/>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1313600" y="4571696"/>
            <a:ext cx="1212036" cy="708787"/>
          </a:xfrm>
          <a:prstGeom prst="rect">
            <a:avLst/>
          </a:prstGeom>
        </p:spPr>
      </p:pic>
      <p:pic>
        <p:nvPicPr>
          <p:cNvPr id="62" name="Image 61"/>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2497305" y="4542831"/>
            <a:ext cx="1206886" cy="751011"/>
          </a:xfrm>
          <a:prstGeom prst="rect">
            <a:avLst/>
          </a:prstGeom>
        </p:spPr>
      </p:pic>
      <p:pic>
        <p:nvPicPr>
          <p:cNvPr id="63" name="Image 62"/>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47752" y="3127780"/>
            <a:ext cx="1167272" cy="686004"/>
          </a:xfrm>
          <a:prstGeom prst="rect">
            <a:avLst/>
          </a:prstGeom>
        </p:spPr>
      </p:pic>
      <p:pic>
        <p:nvPicPr>
          <p:cNvPr id="64" name="Image 63"/>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2541534" y="3114224"/>
            <a:ext cx="1140758" cy="712124"/>
          </a:xfrm>
          <a:prstGeom prst="rect">
            <a:avLst/>
          </a:prstGeom>
        </p:spPr>
      </p:pic>
      <p:pic>
        <p:nvPicPr>
          <p:cNvPr id="65" name="Image 64"/>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4821198" y="3069410"/>
            <a:ext cx="1177984" cy="711087"/>
          </a:xfrm>
          <a:prstGeom prst="rect">
            <a:avLst/>
          </a:prstGeom>
        </p:spPr>
      </p:pic>
      <p:pic>
        <p:nvPicPr>
          <p:cNvPr id="66" name="Image 65"/>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7278435" y="3132791"/>
            <a:ext cx="1223106" cy="776509"/>
          </a:xfrm>
          <a:prstGeom prst="rect">
            <a:avLst/>
          </a:prstGeom>
        </p:spPr>
      </p:pic>
      <p:pic>
        <p:nvPicPr>
          <p:cNvPr id="68" name="Image 67"/>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308993" y="3826626"/>
            <a:ext cx="1212260" cy="732229"/>
          </a:xfrm>
          <a:prstGeom prst="rect">
            <a:avLst/>
          </a:prstGeom>
        </p:spPr>
      </p:pic>
      <p:pic>
        <p:nvPicPr>
          <p:cNvPr id="67" name="Image 66"/>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9722317" y="4587383"/>
            <a:ext cx="1104479" cy="690597"/>
          </a:xfrm>
          <a:prstGeom prst="rect">
            <a:avLst/>
          </a:prstGeom>
        </p:spPr>
      </p:pic>
      <p:pic>
        <p:nvPicPr>
          <p:cNvPr id="69" name="Image 68"/>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10885285" y="4576679"/>
            <a:ext cx="1156038" cy="687701"/>
          </a:xfrm>
          <a:prstGeom prst="rect">
            <a:avLst/>
          </a:prstGeom>
        </p:spPr>
      </p:pic>
      <p:pic>
        <p:nvPicPr>
          <p:cNvPr id="70" name="Image 69"/>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128203" y="5309348"/>
            <a:ext cx="1242428" cy="691549"/>
          </a:xfrm>
          <a:prstGeom prst="rect">
            <a:avLst/>
          </a:prstGeom>
        </p:spPr>
      </p:pic>
      <p:pic>
        <p:nvPicPr>
          <p:cNvPr id="71" name="Image 70"/>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1336396" y="5278257"/>
            <a:ext cx="1194506" cy="731790"/>
          </a:xfrm>
          <a:prstGeom prst="rect">
            <a:avLst/>
          </a:prstGeom>
        </p:spPr>
      </p:pic>
      <p:pic>
        <p:nvPicPr>
          <p:cNvPr id="72" name="Image 71"/>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2509982" y="5298873"/>
            <a:ext cx="1190747" cy="714371"/>
          </a:xfrm>
          <a:prstGeom prst="rect">
            <a:avLst/>
          </a:prstGeom>
        </p:spPr>
      </p:pic>
      <p:pic>
        <p:nvPicPr>
          <p:cNvPr id="73" name="Image 72"/>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3696262" y="5268153"/>
            <a:ext cx="1224246" cy="722462"/>
          </a:xfrm>
          <a:prstGeom prst="rect">
            <a:avLst/>
          </a:prstGeom>
        </p:spPr>
      </p:pic>
      <p:pic>
        <p:nvPicPr>
          <p:cNvPr id="74" name="Image 73"/>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4913323" y="5277980"/>
            <a:ext cx="1187824" cy="721428"/>
          </a:xfrm>
          <a:prstGeom prst="rect">
            <a:avLst/>
          </a:prstGeom>
        </p:spPr>
      </p:pic>
      <p:pic>
        <p:nvPicPr>
          <p:cNvPr id="75" name="Image 74"/>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6082065" y="5307775"/>
            <a:ext cx="1256961" cy="717257"/>
          </a:xfrm>
          <a:prstGeom prst="rect">
            <a:avLst/>
          </a:prstGeom>
        </p:spPr>
      </p:pic>
      <p:pic>
        <p:nvPicPr>
          <p:cNvPr id="76" name="Image 75"/>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6077358" y="3823212"/>
            <a:ext cx="1239259" cy="751180"/>
          </a:xfrm>
          <a:prstGeom prst="rect">
            <a:avLst/>
          </a:prstGeom>
        </p:spPr>
      </p:pic>
      <p:pic>
        <p:nvPicPr>
          <p:cNvPr id="78" name="Image 77"/>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3714058" y="3905111"/>
            <a:ext cx="1178954" cy="673425"/>
          </a:xfrm>
          <a:prstGeom prst="rect">
            <a:avLst/>
          </a:prstGeom>
        </p:spPr>
      </p:pic>
      <p:pic>
        <p:nvPicPr>
          <p:cNvPr id="79" name="Image 78"/>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9655841" y="3087178"/>
            <a:ext cx="1340600" cy="817933"/>
          </a:xfrm>
          <a:prstGeom prst="rect">
            <a:avLst/>
          </a:prstGeom>
        </p:spPr>
      </p:pic>
      <p:pic>
        <p:nvPicPr>
          <p:cNvPr id="80" name="Image 79"/>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6049118" y="5999407"/>
            <a:ext cx="1228406" cy="707953"/>
          </a:xfrm>
          <a:prstGeom prst="rect">
            <a:avLst/>
          </a:prstGeom>
        </p:spPr>
      </p:pic>
      <p:pic>
        <p:nvPicPr>
          <p:cNvPr id="82" name="Image 81"/>
          <p:cNvPicPr>
            <a:picLocks noChangeAspect="1"/>
          </p:cNvPicPr>
          <p:nvPr/>
        </p:nvPicPr>
        <p:blipFill>
          <a:blip r:embed="rId68"/>
          <a:stretch>
            <a:fillRect/>
          </a:stretch>
        </p:blipFill>
        <p:spPr>
          <a:xfrm>
            <a:off x="8508960" y="5251332"/>
            <a:ext cx="1186813" cy="748076"/>
          </a:xfrm>
          <a:prstGeom prst="rect">
            <a:avLst/>
          </a:prstGeom>
        </p:spPr>
      </p:pic>
      <p:pic>
        <p:nvPicPr>
          <p:cNvPr id="83" name="Image 82"/>
          <p:cNvPicPr>
            <a:picLocks noChangeAspect="1"/>
          </p:cNvPicPr>
          <p:nvPr/>
        </p:nvPicPr>
        <p:blipFill>
          <a:blip r:embed="rId69"/>
          <a:stretch>
            <a:fillRect/>
          </a:stretch>
        </p:blipFill>
        <p:spPr>
          <a:xfrm>
            <a:off x="9716138" y="5292723"/>
            <a:ext cx="1191017" cy="708007"/>
          </a:xfrm>
          <a:prstGeom prst="rect">
            <a:avLst/>
          </a:prstGeom>
        </p:spPr>
      </p:pic>
      <p:pic>
        <p:nvPicPr>
          <p:cNvPr id="86" name="Image 85"/>
          <p:cNvPicPr>
            <a:picLocks noChangeAspect="1"/>
          </p:cNvPicPr>
          <p:nvPr/>
        </p:nvPicPr>
        <p:blipFill>
          <a:blip r:embed="rId70"/>
          <a:stretch>
            <a:fillRect/>
          </a:stretch>
        </p:blipFill>
        <p:spPr>
          <a:xfrm>
            <a:off x="10857891" y="5254271"/>
            <a:ext cx="1193080" cy="743806"/>
          </a:xfrm>
          <a:prstGeom prst="rect">
            <a:avLst/>
          </a:prstGeom>
        </p:spPr>
      </p:pic>
      <p:pic>
        <p:nvPicPr>
          <p:cNvPr id="87" name="Image 86"/>
          <p:cNvPicPr>
            <a:picLocks noChangeAspect="1"/>
          </p:cNvPicPr>
          <p:nvPr/>
        </p:nvPicPr>
        <p:blipFill>
          <a:blip r:embed="rId71"/>
          <a:stretch>
            <a:fillRect/>
          </a:stretch>
        </p:blipFill>
        <p:spPr>
          <a:xfrm>
            <a:off x="150768" y="6007130"/>
            <a:ext cx="1153321" cy="719323"/>
          </a:xfrm>
          <a:prstGeom prst="rect">
            <a:avLst/>
          </a:prstGeom>
        </p:spPr>
      </p:pic>
      <p:pic>
        <p:nvPicPr>
          <p:cNvPr id="88" name="Image 87"/>
          <p:cNvPicPr>
            <a:picLocks noChangeAspect="1"/>
          </p:cNvPicPr>
          <p:nvPr/>
        </p:nvPicPr>
        <p:blipFill>
          <a:blip r:embed="rId72"/>
          <a:stretch>
            <a:fillRect/>
          </a:stretch>
        </p:blipFill>
        <p:spPr>
          <a:xfrm>
            <a:off x="143922" y="4597464"/>
            <a:ext cx="1131009" cy="664723"/>
          </a:xfrm>
          <a:prstGeom prst="rect">
            <a:avLst/>
          </a:prstGeom>
        </p:spPr>
      </p:pic>
      <p:pic>
        <p:nvPicPr>
          <p:cNvPr id="92" name="Image 91"/>
          <p:cNvPicPr>
            <a:picLocks noChangeAspect="1"/>
          </p:cNvPicPr>
          <p:nvPr/>
        </p:nvPicPr>
        <p:blipFill>
          <a:blip r:embed="rId73"/>
          <a:stretch>
            <a:fillRect/>
          </a:stretch>
        </p:blipFill>
        <p:spPr>
          <a:xfrm>
            <a:off x="2506520" y="6019470"/>
            <a:ext cx="1197671" cy="702852"/>
          </a:xfrm>
          <a:prstGeom prst="rect">
            <a:avLst/>
          </a:prstGeom>
        </p:spPr>
      </p:pic>
      <p:pic>
        <p:nvPicPr>
          <p:cNvPr id="93" name="Image 92"/>
          <p:cNvPicPr>
            <a:picLocks noChangeAspect="1"/>
          </p:cNvPicPr>
          <p:nvPr/>
        </p:nvPicPr>
        <p:blipFill>
          <a:blip r:embed="rId74"/>
          <a:stretch>
            <a:fillRect/>
          </a:stretch>
        </p:blipFill>
        <p:spPr>
          <a:xfrm>
            <a:off x="7290483" y="6002463"/>
            <a:ext cx="1217462" cy="728656"/>
          </a:xfrm>
          <a:prstGeom prst="rect">
            <a:avLst/>
          </a:prstGeom>
        </p:spPr>
      </p:pic>
      <p:pic>
        <p:nvPicPr>
          <p:cNvPr id="97" name="Image 96"/>
          <p:cNvPicPr>
            <a:picLocks noChangeAspect="1"/>
          </p:cNvPicPr>
          <p:nvPr/>
        </p:nvPicPr>
        <p:blipFill>
          <a:blip r:embed="rId75"/>
          <a:stretch>
            <a:fillRect/>
          </a:stretch>
        </p:blipFill>
        <p:spPr>
          <a:xfrm>
            <a:off x="8484648" y="6006849"/>
            <a:ext cx="1196890" cy="715473"/>
          </a:xfrm>
          <a:prstGeom prst="rect">
            <a:avLst/>
          </a:prstGeom>
        </p:spPr>
      </p:pic>
      <p:pic>
        <p:nvPicPr>
          <p:cNvPr id="98" name="Image 97"/>
          <p:cNvPicPr>
            <a:picLocks noChangeAspect="1"/>
          </p:cNvPicPr>
          <p:nvPr/>
        </p:nvPicPr>
        <p:blipFill>
          <a:blip r:embed="rId76"/>
          <a:stretch>
            <a:fillRect/>
          </a:stretch>
        </p:blipFill>
        <p:spPr>
          <a:xfrm>
            <a:off x="9662738" y="6012820"/>
            <a:ext cx="1223638" cy="703085"/>
          </a:xfrm>
          <a:prstGeom prst="rect">
            <a:avLst/>
          </a:prstGeom>
        </p:spPr>
      </p:pic>
      <p:pic>
        <p:nvPicPr>
          <p:cNvPr id="99" name="Image 98"/>
          <p:cNvPicPr>
            <a:picLocks noChangeAspect="1"/>
          </p:cNvPicPr>
          <p:nvPr/>
        </p:nvPicPr>
        <p:blipFill>
          <a:blip r:embed="rId77"/>
          <a:stretch>
            <a:fillRect/>
          </a:stretch>
        </p:blipFill>
        <p:spPr>
          <a:xfrm>
            <a:off x="10865465" y="6012106"/>
            <a:ext cx="1200051" cy="691865"/>
          </a:xfrm>
          <a:prstGeom prst="rect">
            <a:avLst/>
          </a:prstGeom>
        </p:spPr>
      </p:pic>
      <p:pic>
        <p:nvPicPr>
          <p:cNvPr id="29" name="Image 28"/>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2486527" y="3836046"/>
            <a:ext cx="1229467" cy="721217"/>
          </a:xfrm>
          <a:prstGeom prst="rect">
            <a:avLst/>
          </a:prstGeom>
        </p:spPr>
      </p:pic>
      <p:pic>
        <p:nvPicPr>
          <p:cNvPr id="44" name="Image 43"/>
          <p:cNvPicPr>
            <a:picLocks noChangeAspect="1"/>
          </p:cNvPicPr>
          <p:nvPr/>
        </p:nvPicPr>
        <p:blipFill>
          <a:blip r:embed="rId79" cstate="print">
            <a:extLst>
              <a:ext uri="{28A0092B-C50C-407E-A947-70E740481C1C}">
                <a14:useLocalDpi xmlns:a14="http://schemas.microsoft.com/office/drawing/2010/main" val="0"/>
              </a:ext>
            </a:extLst>
          </a:blip>
          <a:stretch>
            <a:fillRect/>
          </a:stretch>
        </p:blipFill>
        <p:spPr>
          <a:xfrm>
            <a:off x="6101146" y="3107289"/>
            <a:ext cx="1206298" cy="733697"/>
          </a:xfrm>
          <a:prstGeom prst="rect">
            <a:avLst/>
          </a:prstGeom>
        </p:spPr>
      </p:pic>
      <p:pic>
        <p:nvPicPr>
          <p:cNvPr id="45" name="Image 44"/>
          <p:cNvPicPr>
            <a:picLocks noChangeAspect="1"/>
          </p:cNvPicPr>
          <p:nvPr/>
        </p:nvPicPr>
        <p:blipFill>
          <a:blip r:embed="rId80" cstate="print">
            <a:extLst>
              <a:ext uri="{28A0092B-C50C-407E-A947-70E740481C1C}">
                <a14:useLocalDpi xmlns:a14="http://schemas.microsoft.com/office/drawing/2010/main" val="0"/>
              </a:ext>
            </a:extLst>
          </a:blip>
          <a:stretch>
            <a:fillRect/>
          </a:stretch>
        </p:blipFill>
        <p:spPr>
          <a:xfrm>
            <a:off x="8472031" y="3079310"/>
            <a:ext cx="1240687" cy="761676"/>
          </a:xfrm>
          <a:prstGeom prst="rect">
            <a:avLst/>
          </a:prstGeom>
        </p:spPr>
      </p:pic>
      <p:pic>
        <p:nvPicPr>
          <p:cNvPr id="17" name="Image 16"/>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129894" y="3848505"/>
            <a:ext cx="1201219" cy="697738"/>
          </a:xfrm>
          <a:prstGeom prst="rect">
            <a:avLst/>
          </a:prstGeom>
        </p:spPr>
      </p:pic>
      <p:pic>
        <p:nvPicPr>
          <p:cNvPr id="33" name="Image 32"/>
          <p:cNvPicPr>
            <a:picLocks noChangeAspect="1"/>
          </p:cNvPicPr>
          <p:nvPr/>
        </p:nvPicPr>
        <p:blipFill>
          <a:blip r:embed="rId82" cstate="print">
            <a:extLst>
              <a:ext uri="{28A0092B-C50C-407E-A947-70E740481C1C}">
                <a14:useLocalDpi xmlns:a14="http://schemas.microsoft.com/office/drawing/2010/main" val="0"/>
              </a:ext>
            </a:extLst>
          </a:blip>
          <a:stretch>
            <a:fillRect/>
          </a:stretch>
        </p:blipFill>
        <p:spPr>
          <a:xfrm>
            <a:off x="7315623" y="3840987"/>
            <a:ext cx="1211701" cy="740704"/>
          </a:xfrm>
          <a:prstGeom prst="rect">
            <a:avLst/>
          </a:prstGeom>
        </p:spPr>
      </p:pic>
    </p:spTree>
    <p:extLst>
      <p:ext uri="{BB962C8B-B14F-4D97-AF65-F5344CB8AC3E}">
        <p14:creationId xmlns:p14="http://schemas.microsoft.com/office/powerpoint/2010/main" val="3761448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78376"/>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1B4FAC3-AF82-454A-855B-89B791887582}" type="slidenum">
              <a:rPr lang="fr-FR" smtClean="0"/>
              <a:t>16</a:t>
            </a:fld>
            <a:endParaRPr lang="fr-FR"/>
          </a:p>
        </p:txBody>
      </p:sp>
      <p:sp>
        <p:nvSpPr>
          <p:cNvPr id="3" name="ZoneTexte 2">
            <a:extLst>
              <a:ext uri="{FF2B5EF4-FFF2-40B4-BE49-F238E27FC236}">
                <a16:creationId xmlns:a16="http://schemas.microsoft.com/office/drawing/2014/main" id="{9D8C5579-80E9-4A64-91FF-4B1D2F53D2C6}"/>
              </a:ext>
            </a:extLst>
          </p:cNvPr>
          <p:cNvSpPr txBox="1"/>
          <p:nvPr/>
        </p:nvSpPr>
        <p:spPr>
          <a:xfrm>
            <a:off x="0" y="2844225"/>
            <a:ext cx="12191999" cy="584775"/>
          </a:xfrm>
          <a:prstGeom prst="rect">
            <a:avLst/>
          </a:prstGeom>
          <a:noFill/>
        </p:spPr>
        <p:txBody>
          <a:bodyPr wrap="square" rtlCol="0">
            <a:spAutoFit/>
          </a:bodyPr>
          <a:lstStyle/>
          <a:p>
            <a:pPr algn="ctr"/>
            <a:r>
              <a:rPr lang="fr-FR" sz="3200" b="1" dirty="0">
                <a:solidFill>
                  <a:schemeClr val="bg1"/>
                </a:solidFill>
              </a:rPr>
              <a:t>Nos relations</a:t>
            </a:r>
            <a:endParaRPr lang="fr-FR" sz="1600" b="1" dirty="0">
              <a:solidFill>
                <a:schemeClr val="bg1"/>
              </a:solidFill>
            </a:endParaRPr>
          </a:p>
        </p:txBody>
      </p:sp>
      <p:pic>
        <p:nvPicPr>
          <p:cNvPr id="7" name="Image 6" descr="G2A_logo.png">
            <a:extLst>
              <a:ext uri="{FF2B5EF4-FFF2-40B4-BE49-F238E27FC236}">
                <a16:creationId xmlns:a16="http://schemas.microsoft.com/office/drawing/2014/main" id="{CA841E02-9612-479F-BDCC-41819B89B7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7373" y="463495"/>
            <a:ext cx="1137254" cy="1347359"/>
          </a:xfrm>
          <a:prstGeom prst="rect">
            <a:avLst/>
          </a:prstGeom>
          <a:ln w="38100">
            <a:noFill/>
          </a:ln>
        </p:spPr>
      </p:pic>
    </p:spTree>
    <p:extLst>
      <p:ext uri="{BB962C8B-B14F-4D97-AF65-F5344CB8AC3E}">
        <p14:creationId xmlns:p14="http://schemas.microsoft.com/office/powerpoint/2010/main" val="1836290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G2A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37" y="29262"/>
            <a:ext cx="756641" cy="896428"/>
          </a:xfrm>
          <a:prstGeom prst="rect">
            <a:avLst/>
          </a:prstGeom>
        </p:spPr>
      </p:pic>
      <p:sp>
        <p:nvSpPr>
          <p:cNvPr id="10" name="Sous-titre 2"/>
          <p:cNvSpPr txBox="1">
            <a:spLocks/>
          </p:cNvSpPr>
          <p:nvPr/>
        </p:nvSpPr>
        <p:spPr>
          <a:xfrm>
            <a:off x="0" y="0"/>
            <a:ext cx="12192000" cy="845819"/>
          </a:xfrm>
          <a:prstGeom prst="rect">
            <a:avLst/>
          </a:prstGeom>
          <a:solidFill>
            <a:srgbClr val="178376"/>
          </a:solidFill>
          <a:ln>
            <a:solidFill>
              <a:srgbClr val="178376"/>
            </a:solid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dirty="0">
                <a:solidFill>
                  <a:schemeClr val="bg1"/>
                </a:solidFill>
              </a:rPr>
              <a:t>Méthodologie – la collecte d’information</a:t>
            </a:r>
          </a:p>
        </p:txBody>
      </p:sp>
      <p:sp>
        <p:nvSpPr>
          <p:cNvPr id="2" name="Espace réservé du numéro de diapositive 1"/>
          <p:cNvSpPr>
            <a:spLocks noGrp="1"/>
          </p:cNvSpPr>
          <p:nvPr>
            <p:ph type="sldNum" sz="quarter" idx="12"/>
          </p:nvPr>
        </p:nvSpPr>
        <p:spPr/>
        <p:txBody>
          <a:bodyPr/>
          <a:lstStyle/>
          <a:p>
            <a:fld id="{31B4FAC3-AF82-454A-855B-89B791887582}" type="slidenum">
              <a:rPr lang="fr-FR" smtClean="0"/>
              <a:t>17</a:t>
            </a:fld>
            <a:endParaRPr lang="fr-FR"/>
          </a:p>
        </p:txBody>
      </p:sp>
      <p:sp>
        <p:nvSpPr>
          <p:cNvPr id="3" name="Rectangle 2">
            <a:extLst>
              <a:ext uri="{FF2B5EF4-FFF2-40B4-BE49-F238E27FC236}">
                <a16:creationId xmlns:a16="http://schemas.microsoft.com/office/drawing/2014/main" id="{5A36CAEA-6353-4EAE-9925-1AA25AC32932}"/>
              </a:ext>
            </a:extLst>
          </p:cNvPr>
          <p:cNvSpPr/>
          <p:nvPr/>
        </p:nvSpPr>
        <p:spPr>
          <a:xfrm>
            <a:off x="0" y="1010216"/>
            <a:ext cx="12192000" cy="5632311"/>
          </a:xfrm>
          <a:prstGeom prst="rect">
            <a:avLst/>
          </a:prstGeom>
        </p:spPr>
        <p:txBody>
          <a:bodyPr wrap="square">
            <a:spAutoFit/>
          </a:bodyPr>
          <a:lstStyle/>
          <a:p>
            <a:pPr>
              <a:spcAft>
                <a:spcPts val="0"/>
              </a:spcAft>
            </a:pPr>
            <a:r>
              <a:rPr lang="fr-FR" sz="2400" b="1" dirty="0">
                <a:solidFill>
                  <a:srgbClr val="178376"/>
                </a:solidFill>
                <a:latin typeface="Calibri" panose="020F0502020204030204" pitchFamily="34" charset="0"/>
                <a:ea typeface="Calibri" panose="020F0502020204030204" pitchFamily="34" charset="0"/>
              </a:rPr>
              <a:t>Notre mission </a:t>
            </a:r>
            <a:r>
              <a:rPr lang="fr-FR" dirty="0">
                <a:latin typeface="Calibri" panose="020F0502020204030204" pitchFamily="34" charset="0"/>
                <a:ea typeface="Calibri" panose="020F0502020204030204" pitchFamily="34" charset="0"/>
              </a:rPr>
              <a:t>:  effectuer une </a:t>
            </a:r>
            <a:r>
              <a:rPr lang="fr-FR" b="1" dirty="0">
                <a:latin typeface="Calibri" panose="020F0502020204030204" pitchFamily="34" charset="0"/>
                <a:ea typeface="Calibri" panose="020F0502020204030204" pitchFamily="34" charset="0"/>
              </a:rPr>
              <a:t>analyse de la fréquentation touristique à travers notre « BIG DATA G2A » sur différents segments : hôtels, agences immobilières, résidences de tourisme, locations de particulier à particulier (Airbnb, </a:t>
            </a:r>
            <a:r>
              <a:rPr lang="fr-FR" dirty="0">
                <a:latin typeface="Calibri" panose="020F0502020204030204" pitchFamily="34" charset="0"/>
                <a:ea typeface="Calibri" panose="020F0502020204030204" pitchFamily="34" charset="0"/>
              </a:rPr>
              <a:t>…)</a:t>
            </a:r>
          </a:p>
          <a:p>
            <a:pPr>
              <a:spcAft>
                <a:spcPts val="0"/>
              </a:spcAft>
            </a:pPr>
            <a:r>
              <a:rPr lang="fr-FR" dirty="0">
                <a:latin typeface="Calibri" panose="020F0502020204030204" pitchFamily="34" charset="0"/>
                <a:ea typeface="Calibri" panose="020F0502020204030204" pitchFamily="34" charset="0"/>
              </a:rPr>
              <a:t> </a:t>
            </a:r>
          </a:p>
          <a:p>
            <a:pPr>
              <a:spcAft>
                <a:spcPts val="0"/>
              </a:spcAft>
            </a:pPr>
            <a:r>
              <a:rPr lang="fr-FR" sz="2400" b="1" dirty="0">
                <a:solidFill>
                  <a:srgbClr val="178376"/>
                </a:solidFill>
                <a:latin typeface="Calibri" panose="020F0502020204030204" pitchFamily="34" charset="0"/>
              </a:rPr>
              <a:t>Les enjeux </a:t>
            </a:r>
            <a:r>
              <a:rPr lang="fr-FR" dirty="0">
                <a:latin typeface="Calibri" panose="020F0502020204030204" pitchFamily="34" charset="0"/>
                <a:ea typeface="Calibri" panose="020F0502020204030204" pitchFamily="34" charset="0"/>
              </a:rPr>
              <a:t>: développer des accords de passerelles statistiques avec les grands éditeurs de logiciel (à ce jour : Arkiane, </a:t>
            </a:r>
            <a:r>
              <a:rPr lang="fr-FR" dirty="0" err="1">
                <a:latin typeface="Calibri" panose="020F0502020204030204" pitchFamily="34" charset="0"/>
                <a:ea typeface="Calibri" panose="020F0502020204030204" pitchFamily="34" charset="0"/>
              </a:rPr>
              <a:t>Resalys</a:t>
            </a:r>
            <a:r>
              <a:rPr lang="fr-FR" dirty="0">
                <a:latin typeface="Calibri" panose="020F0502020204030204" pitchFamily="34" charset="0"/>
                <a:ea typeface="Calibri" panose="020F0502020204030204" pitchFamily="34" charset="0"/>
              </a:rPr>
              <a:t>, i-</a:t>
            </a:r>
            <a:r>
              <a:rPr lang="fr-FR" dirty="0" err="1">
                <a:latin typeface="Calibri" panose="020F0502020204030204" pitchFamily="34" charset="0"/>
                <a:ea typeface="Calibri" panose="020F0502020204030204" pitchFamily="34" charset="0"/>
              </a:rPr>
              <a:t>Resa</a:t>
            </a:r>
            <a:r>
              <a:rPr lang="fr-FR" dirty="0">
                <a:latin typeface="Calibri" panose="020F0502020204030204" pitchFamily="34" charset="0"/>
                <a:ea typeface="Calibri" panose="020F0502020204030204" pitchFamily="34" charset="0"/>
              </a:rPr>
              <a:t>, </a:t>
            </a:r>
            <a:r>
              <a:rPr lang="fr-FR" dirty="0" err="1">
                <a:latin typeface="Calibri" panose="020F0502020204030204" pitchFamily="34" charset="0"/>
                <a:ea typeface="Calibri" panose="020F0502020204030204" pitchFamily="34" charset="0"/>
              </a:rPr>
              <a:t>Homeresa</a:t>
            </a:r>
            <a:r>
              <a:rPr lang="fr-FR" dirty="0">
                <a:latin typeface="Calibri" panose="020F0502020204030204" pitchFamily="34" charset="0"/>
                <a:ea typeface="Calibri" panose="020F0502020204030204" pitchFamily="34" charset="0"/>
              </a:rPr>
              <a:t>, Family hotel, </a:t>
            </a:r>
            <a:r>
              <a:rPr lang="fr-FR" dirty="0" err="1">
                <a:latin typeface="Calibri" panose="020F0502020204030204" pitchFamily="34" charset="0"/>
                <a:ea typeface="Calibri" panose="020F0502020204030204" pitchFamily="34" charset="0"/>
              </a:rPr>
              <a:t>Infothik</a:t>
            </a:r>
            <a:r>
              <a:rPr lang="fr-FR" dirty="0">
                <a:latin typeface="Calibri" panose="020F0502020204030204" pitchFamily="34" charset="0"/>
                <a:ea typeface="Calibri" panose="020F0502020204030204" pitchFamily="34" charset="0"/>
              </a:rPr>
              <a:t>, </a:t>
            </a:r>
            <a:r>
              <a:rPr lang="fr-FR" dirty="0" err="1">
                <a:latin typeface="Calibri" panose="020F0502020204030204" pitchFamily="34" charset="0"/>
                <a:ea typeface="Calibri" panose="020F0502020204030204" pitchFamily="34" charset="0"/>
              </a:rPr>
              <a:t>Thelis</a:t>
            </a:r>
            <a:r>
              <a:rPr lang="fr-FR" dirty="0">
                <a:latin typeface="Calibri" panose="020F0502020204030204" pitchFamily="34" charset="0"/>
                <a:ea typeface="Calibri" panose="020F0502020204030204" pitchFamily="34" charset="0"/>
              </a:rPr>
              <a:t>, </a:t>
            </a:r>
            <a:r>
              <a:rPr lang="fr-FR" dirty="0" err="1">
                <a:latin typeface="Calibri" panose="020F0502020204030204" pitchFamily="34" charset="0"/>
                <a:ea typeface="Calibri" panose="020F0502020204030204" pitchFamily="34" charset="0"/>
              </a:rPr>
              <a:t>Inaxel</a:t>
            </a:r>
            <a:r>
              <a:rPr lang="fr-FR" dirty="0">
                <a:latin typeface="Calibri" panose="020F0502020204030204" pitchFamily="34" charset="0"/>
                <a:ea typeface="Calibri" panose="020F0502020204030204" pitchFamily="34" charset="0"/>
              </a:rPr>
              <a:t>, B4F….)</a:t>
            </a:r>
          </a:p>
          <a:p>
            <a:pPr>
              <a:spcAft>
                <a:spcPts val="0"/>
              </a:spcAft>
            </a:pPr>
            <a:r>
              <a:rPr lang="fr-FR" dirty="0">
                <a:latin typeface="Calibri" panose="020F0502020204030204" pitchFamily="34" charset="0"/>
                <a:ea typeface="Calibri" panose="020F0502020204030204" pitchFamily="34" charset="0"/>
                <a:sym typeface="Wingdings" panose="05000000000000000000" pitchFamily="2" charset="2"/>
              </a:rPr>
              <a:t></a:t>
            </a:r>
            <a:r>
              <a:rPr lang="fr-FR" dirty="0">
                <a:latin typeface="Calibri" panose="020F0502020204030204" pitchFamily="34" charset="0"/>
                <a:ea typeface="Calibri" panose="020F0502020204030204" pitchFamily="34" charset="0"/>
              </a:rPr>
              <a:t> Une fois la passerelle statistique établie, nous sollicitons l’accord de transmission de la part de l’hébergeur. </a:t>
            </a:r>
            <a:r>
              <a:rPr lang="fr-FR" b="1" dirty="0">
                <a:latin typeface="Calibri" panose="020F0502020204030204" pitchFamily="34" charset="0"/>
                <a:ea typeface="Calibri" panose="020F0502020204030204" pitchFamily="34" charset="0"/>
              </a:rPr>
              <a:t> Le coût de développement de la passerelle est entièrement financé par nous-même (cout de développement +maintenance). </a:t>
            </a:r>
          </a:p>
          <a:p>
            <a:pPr>
              <a:spcAft>
                <a:spcPts val="0"/>
              </a:spcAft>
            </a:pPr>
            <a:r>
              <a:rPr lang="fr-FR" dirty="0">
                <a:latin typeface="Calibri" panose="020F0502020204030204" pitchFamily="34" charset="0"/>
                <a:ea typeface="Calibri" panose="020F0502020204030204" pitchFamily="34" charset="0"/>
              </a:rPr>
              <a:t> Les passerelles statistiques nous permettent de récolter, analyser et restituer en temps réel les données prévisionnelles de fréquentation (taux d’occupation, taux de remplissage…) sur notre BIG DATA G2A.</a:t>
            </a:r>
          </a:p>
          <a:p>
            <a:pPr>
              <a:spcAft>
                <a:spcPts val="0"/>
              </a:spcAft>
            </a:pPr>
            <a:r>
              <a:rPr lang="fr-FR" dirty="0">
                <a:latin typeface="Calibri" panose="020F0502020204030204" pitchFamily="34" charset="0"/>
                <a:ea typeface="Calibri" panose="020F0502020204030204" pitchFamily="34" charset="0"/>
              </a:rPr>
              <a:t> </a:t>
            </a:r>
          </a:p>
          <a:p>
            <a:pPr>
              <a:spcAft>
                <a:spcPts val="0"/>
              </a:spcAft>
            </a:pPr>
            <a:r>
              <a:rPr lang="fr-FR" dirty="0">
                <a:latin typeface="Calibri" panose="020F0502020204030204" pitchFamily="34" charset="0"/>
                <a:ea typeface="Calibri" panose="020F0502020204030204" pitchFamily="34" charset="0"/>
              </a:rPr>
              <a:t>De même, les grands opérateurs d’hébergement touristique nous transmettent leurs données de fréquentation prévisionnelles et réalisées. Dans ce cadre, nous collaborons depuis plusieurs années avec les opérateurs nationaux (Pierre &amp; Vacances, Club Med, UCPA, Lagrange, Odalys…) et les partenariats sont vraiment gagnant-gagnant ! </a:t>
            </a:r>
            <a:r>
              <a:rPr lang="fr-FR" b="1" dirty="0">
                <a:latin typeface="Calibri" panose="020F0502020204030204" pitchFamily="34" charset="0"/>
                <a:ea typeface="Calibri" panose="020F0502020204030204" pitchFamily="34" charset="0"/>
              </a:rPr>
              <a:t>En contrepartie des informations fournies, les opérateurs disposent d’outils de comparaison et d’analyse de leur performance commerciale. </a:t>
            </a:r>
          </a:p>
          <a:p>
            <a:pPr>
              <a:spcAft>
                <a:spcPts val="0"/>
              </a:spcAft>
            </a:pPr>
            <a:r>
              <a:rPr lang="fr-FR" dirty="0">
                <a:latin typeface="Calibri" panose="020F0502020204030204" pitchFamily="34" charset="0"/>
                <a:ea typeface="Calibri" panose="020F0502020204030204" pitchFamily="34" charset="0"/>
              </a:rPr>
              <a:t> </a:t>
            </a:r>
          </a:p>
          <a:p>
            <a:pPr>
              <a:spcAft>
                <a:spcPts val="0"/>
              </a:spcAft>
            </a:pPr>
            <a:r>
              <a:rPr lang="fr-FR" sz="2400" b="1" dirty="0">
                <a:solidFill>
                  <a:srgbClr val="178376"/>
                </a:solidFill>
                <a:latin typeface="Calibri" panose="020F0502020204030204" pitchFamily="34" charset="0"/>
              </a:rPr>
              <a:t>Les informations nécessaires.</a:t>
            </a:r>
          </a:p>
          <a:p>
            <a:pPr>
              <a:spcAft>
                <a:spcPts val="0"/>
              </a:spcAft>
            </a:pPr>
            <a:r>
              <a:rPr lang="fr-FR" dirty="0">
                <a:latin typeface="Calibri" panose="020F0502020204030204" pitchFamily="34" charset="0"/>
                <a:ea typeface="Calibri" panose="020F0502020204030204" pitchFamily="34" charset="0"/>
              </a:rPr>
              <a:t>Ce flux de données peut avoir plusieurs formes : fichiers csv ou </a:t>
            </a:r>
            <a:r>
              <a:rPr lang="fr-FR" dirty="0" err="1">
                <a:latin typeface="Calibri" panose="020F0502020204030204" pitchFamily="34" charset="0"/>
                <a:ea typeface="Calibri" panose="020F0502020204030204" pitchFamily="34" charset="0"/>
              </a:rPr>
              <a:t>xls</a:t>
            </a:r>
            <a:r>
              <a:rPr lang="fr-FR" dirty="0">
                <a:latin typeface="Calibri" panose="020F0502020204030204" pitchFamily="34" charset="0"/>
                <a:ea typeface="Calibri" panose="020F0502020204030204" pitchFamily="34" charset="0"/>
              </a:rPr>
              <a:t>, flux xml, api. Les datas peuvent être envoyées par mail ou déposé aussi sur serveur ftp. Échange à partager.</a:t>
            </a:r>
          </a:p>
          <a:p>
            <a:pPr>
              <a:spcAft>
                <a:spcPts val="0"/>
              </a:spcAft>
            </a:pPr>
            <a:r>
              <a:rPr lang="fr-FR" dirty="0">
                <a:latin typeface="Calibri" panose="020F0502020204030204" pitchFamily="34" charset="0"/>
                <a:ea typeface="Calibri" panose="020F0502020204030204" pitchFamily="34" charset="0"/>
              </a:rPr>
              <a:t>Transmission des datas 1 fois par semaine le lundi généralement.</a:t>
            </a:r>
          </a:p>
        </p:txBody>
      </p:sp>
    </p:spTree>
    <p:extLst>
      <p:ext uri="{BB962C8B-B14F-4D97-AF65-F5344CB8AC3E}">
        <p14:creationId xmlns:p14="http://schemas.microsoft.com/office/powerpoint/2010/main" val="1650678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G2A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37" y="29262"/>
            <a:ext cx="756641" cy="896428"/>
          </a:xfrm>
          <a:prstGeom prst="rect">
            <a:avLst/>
          </a:prstGeom>
        </p:spPr>
      </p:pic>
      <p:sp>
        <p:nvSpPr>
          <p:cNvPr id="10" name="Sous-titre 2"/>
          <p:cNvSpPr txBox="1">
            <a:spLocks/>
          </p:cNvSpPr>
          <p:nvPr/>
        </p:nvSpPr>
        <p:spPr>
          <a:xfrm>
            <a:off x="0" y="0"/>
            <a:ext cx="12192000" cy="845819"/>
          </a:xfrm>
          <a:prstGeom prst="rect">
            <a:avLst/>
          </a:prstGeom>
          <a:solidFill>
            <a:srgbClr val="178376"/>
          </a:solidFill>
          <a:ln>
            <a:solidFill>
              <a:srgbClr val="178376"/>
            </a:solid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dirty="0">
                <a:solidFill>
                  <a:schemeClr val="bg1"/>
                </a:solidFill>
              </a:rPr>
              <a:t>Méthodologie – la collecte d’information</a:t>
            </a:r>
          </a:p>
        </p:txBody>
      </p:sp>
      <p:sp>
        <p:nvSpPr>
          <p:cNvPr id="2" name="Espace réservé du numéro de diapositive 1"/>
          <p:cNvSpPr>
            <a:spLocks noGrp="1"/>
          </p:cNvSpPr>
          <p:nvPr>
            <p:ph type="sldNum" sz="quarter" idx="12"/>
          </p:nvPr>
        </p:nvSpPr>
        <p:spPr/>
        <p:txBody>
          <a:bodyPr/>
          <a:lstStyle/>
          <a:p>
            <a:fld id="{31B4FAC3-AF82-454A-855B-89B791887582}" type="slidenum">
              <a:rPr lang="fr-FR" smtClean="0"/>
              <a:t>18</a:t>
            </a:fld>
            <a:endParaRPr lang="fr-FR"/>
          </a:p>
        </p:txBody>
      </p:sp>
      <p:pic>
        <p:nvPicPr>
          <p:cNvPr id="4" name="Image 3">
            <a:extLst>
              <a:ext uri="{FF2B5EF4-FFF2-40B4-BE49-F238E27FC236}">
                <a16:creationId xmlns:a16="http://schemas.microsoft.com/office/drawing/2014/main" id="{95ED377A-133E-4350-BF71-0F535DE981A3}"/>
              </a:ext>
            </a:extLst>
          </p:cNvPr>
          <p:cNvPicPr>
            <a:picLocks noChangeAspect="1"/>
          </p:cNvPicPr>
          <p:nvPr/>
        </p:nvPicPr>
        <p:blipFill>
          <a:blip r:embed="rId4"/>
          <a:stretch>
            <a:fillRect/>
          </a:stretch>
        </p:blipFill>
        <p:spPr>
          <a:xfrm>
            <a:off x="75171" y="2227250"/>
            <a:ext cx="11989484" cy="2842590"/>
          </a:xfrm>
          <a:prstGeom prst="rect">
            <a:avLst/>
          </a:prstGeom>
        </p:spPr>
      </p:pic>
      <p:sp>
        <p:nvSpPr>
          <p:cNvPr id="7" name="Rectangle 6">
            <a:extLst>
              <a:ext uri="{FF2B5EF4-FFF2-40B4-BE49-F238E27FC236}">
                <a16:creationId xmlns:a16="http://schemas.microsoft.com/office/drawing/2014/main" id="{E03C9A8F-2715-486C-8979-69F35EA1ABBC}"/>
              </a:ext>
            </a:extLst>
          </p:cNvPr>
          <p:cNvSpPr/>
          <p:nvPr/>
        </p:nvSpPr>
        <p:spPr>
          <a:xfrm>
            <a:off x="0" y="1436936"/>
            <a:ext cx="12192000" cy="461665"/>
          </a:xfrm>
          <a:prstGeom prst="rect">
            <a:avLst/>
          </a:prstGeom>
        </p:spPr>
        <p:txBody>
          <a:bodyPr wrap="square">
            <a:spAutoFit/>
          </a:bodyPr>
          <a:lstStyle/>
          <a:p>
            <a:pPr>
              <a:spcAft>
                <a:spcPts val="0"/>
              </a:spcAft>
            </a:pPr>
            <a:r>
              <a:rPr lang="fr-FR" sz="2400" b="1" dirty="0">
                <a:solidFill>
                  <a:srgbClr val="178376"/>
                </a:solidFill>
                <a:latin typeface="Calibri" panose="020F0502020204030204" pitchFamily="34" charset="0"/>
                <a:ea typeface="Calibri" panose="020F0502020204030204" pitchFamily="34" charset="0"/>
              </a:rPr>
              <a:t>Le format de data recherché</a:t>
            </a:r>
            <a:endParaRPr lang="fr-FR"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33179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G2A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37" y="29262"/>
            <a:ext cx="756641" cy="896428"/>
          </a:xfrm>
          <a:prstGeom prst="rect">
            <a:avLst/>
          </a:prstGeom>
        </p:spPr>
      </p:pic>
      <p:sp>
        <p:nvSpPr>
          <p:cNvPr id="10" name="Sous-titre 2"/>
          <p:cNvSpPr txBox="1">
            <a:spLocks/>
          </p:cNvSpPr>
          <p:nvPr/>
        </p:nvSpPr>
        <p:spPr>
          <a:xfrm>
            <a:off x="0" y="0"/>
            <a:ext cx="12192000" cy="845819"/>
          </a:xfrm>
          <a:prstGeom prst="rect">
            <a:avLst/>
          </a:prstGeom>
          <a:solidFill>
            <a:srgbClr val="178376"/>
          </a:solidFill>
          <a:ln>
            <a:solidFill>
              <a:srgbClr val="178376"/>
            </a:solid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solidFill>
                  <a:schemeClr val="bg1"/>
                </a:solidFill>
              </a:rPr>
              <a:t>La procédure d’intégration des données d’activités des hôtels / villages vacances 1/2</a:t>
            </a:r>
          </a:p>
        </p:txBody>
      </p:sp>
      <p:sp>
        <p:nvSpPr>
          <p:cNvPr id="2" name="Espace réservé du numéro de diapositive 1"/>
          <p:cNvSpPr>
            <a:spLocks noGrp="1"/>
          </p:cNvSpPr>
          <p:nvPr>
            <p:ph type="sldNum" sz="quarter" idx="12"/>
          </p:nvPr>
        </p:nvSpPr>
        <p:spPr/>
        <p:txBody>
          <a:bodyPr/>
          <a:lstStyle/>
          <a:p>
            <a:fld id="{31B4FAC3-AF82-454A-855B-89B791887582}" type="slidenum">
              <a:rPr lang="fr-FR" smtClean="0"/>
              <a:t>19</a:t>
            </a:fld>
            <a:endParaRPr lang="fr-FR"/>
          </a:p>
        </p:txBody>
      </p:sp>
      <p:sp>
        <p:nvSpPr>
          <p:cNvPr id="5" name="Rectangle 4">
            <a:extLst>
              <a:ext uri="{FF2B5EF4-FFF2-40B4-BE49-F238E27FC236}">
                <a16:creationId xmlns:a16="http://schemas.microsoft.com/office/drawing/2014/main" id="{D2B9627D-675C-46EC-90DA-332CA87C66CB}"/>
              </a:ext>
            </a:extLst>
          </p:cNvPr>
          <p:cNvSpPr/>
          <p:nvPr/>
        </p:nvSpPr>
        <p:spPr>
          <a:xfrm>
            <a:off x="5265" y="869921"/>
            <a:ext cx="12192000" cy="5627887"/>
          </a:xfrm>
          <a:prstGeom prst="rect">
            <a:avLst/>
          </a:prstGeom>
        </p:spPr>
        <p:txBody>
          <a:bodyPr wrap="square">
            <a:spAutoFit/>
          </a:bodyPr>
          <a:lstStyle/>
          <a:p>
            <a:pPr>
              <a:lnSpc>
                <a:spcPct val="107000"/>
              </a:lnSpc>
              <a:spcAft>
                <a:spcPts val="800"/>
              </a:spcAft>
            </a:pPr>
            <a:r>
              <a:rPr lang="fr-FR" sz="2000" b="1" dirty="0">
                <a:latin typeface="Calibri" panose="020F0502020204030204" pitchFamily="34" charset="0"/>
                <a:ea typeface="Calibri" panose="020F0502020204030204" pitchFamily="34" charset="0"/>
                <a:cs typeface="Times New Roman" panose="02020603050405020304" pitchFamily="18" charset="0"/>
              </a:rPr>
              <a:t>1 / Types de données transmises :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Les données à transmettre sont des Fichiers </a:t>
            </a:r>
            <a:r>
              <a:rPr lang="fr-FR" dirty="0" err="1">
                <a:latin typeface="Calibri" panose="020F0502020204030204" pitchFamily="34" charset="0"/>
                <a:ea typeface="Calibri" panose="020F0502020204030204" pitchFamily="34" charset="0"/>
                <a:cs typeface="Times New Roman" panose="02020603050405020304" pitchFamily="18" charset="0"/>
              </a:rPr>
              <a:t>xls</a:t>
            </a:r>
            <a:r>
              <a:rPr lang="fr-FR" dirty="0">
                <a:latin typeface="Calibri" panose="020F0502020204030204" pitchFamily="34" charset="0"/>
                <a:ea typeface="Calibri" panose="020F0502020204030204" pitchFamily="34" charset="0"/>
                <a:cs typeface="Times New Roman" panose="02020603050405020304" pitchFamily="18" charset="0"/>
              </a:rPr>
              <a:t> ou txt ou csv (séparateur point-virgule) </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2000" b="1" dirty="0">
                <a:latin typeface="Calibri" panose="020F0502020204030204" pitchFamily="34" charset="0"/>
                <a:ea typeface="Calibri" panose="020F0502020204030204" pitchFamily="34" charset="0"/>
                <a:cs typeface="Times New Roman" panose="02020603050405020304" pitchFamily="18" charset="0"/>
              </a:rPr>
              <a:t>2 / Modes de transmission et fréquence d’envoi</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Les fichiers peuvent être envoyés par mail à </a:t>
            </a: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alain.vitale@g2a-consulting.fr</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Ou déposé sur un serveur ftp sécurisé dont les informations de connexion seront transmises plus tard.</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Le fichier de données doit être transmis </a:t>
            </a:r>
            <a:r>
              <a:rPr lang="fr-FR" i="1" dirty="0">
                <a:latin typeface="Calibri" panose="020F0502020204030204" pitchFamily="34" charset="0"/>
                <a:ea typeface="Calibri" panose="020F0502020204030204" pitchFamily="34" charset="0"/>
                <a:cs typeface="Times New Roman" panose="02020603050405020304" pitchFamily="18" charset="0"/>
              </a:rPr>
              <a:t>tous les jours</a:t>
            </a:r>
            <a:r>
              <a:rPr lang="fr-FR" dirty="0">
                <a:latin typeface="Calibri" panose="020F0502020204030204" pitchFamily="34" charset="0"/>
                <a:ea typeface="Calibri" panose="020F0502020204030204" pitchFamily="34" charset="0"/>
                <a:cs typeface="Times New Roman" panose="02020603050405020304" pitchFamily="18" charset="0"/>
              </a:rPr>
              <a:t> entre 23h et 23h59.</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Le fichier doit contenir les réservations :  </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i="1" dirty="0">
                <a:latin typeface="Calibri" panose="020F0502020204030204" pitchFamily="34" charset="0"/>
                <a:ea typeface="Calibri" panose="020F0502020204030204" pitchFamily="34" charset="0"/>
                <a:cs typeface="Times New Roman" panose="02020603050405020304" pitchFamily="18" charset="0"/>
              </a:rPr>
              <a:t>(A) – qui ont commencé après T0 mais avant T+365 soit  </a:t>
            </a:r>
            <a:r>
              <a:rPr lang="fr-FR" i="1" dirty="0" err="1">
                <a:latin typeface="Calibri" panose="020F0502020204030204" pitchFamily="34" charset="0"/>
                <a:ea typeface="Times New Roman" panose="02020603050405020304" pitchFamily="18" charset="0"/>
                <a:cs typeface="Times New Roman" panose="02020603050405020304" pitchFamily="18" charset="0"/>
              </a:rPr>
              <a:t>DateDébutSéjour</a:t>
            </a:r>
            <a:r>
              <a:rPr lang="fr-FR" i="1" dirty="0">
                <a:latin typeface="Calibri" panose="020F0502020204030204" pitchFamily="34" charset="0"/>
                <a:ea typeface="Times New Roman" panose="02020603050405020304" pitchFamily="18" charset="0"/>
                <a:cs typeface="Times New Roman" panose="02020603050405020304" pitchFamily="18" charset="0"/>
              </a:rPr>
              <a:t> &gt;= T0 et </a:t>
            </a:r>
            <a:r>
              <a:rPr lang="fr-FR" i="1" dirty="0" err="1">
                <a:latin typeface="Calibri" panose="020F0502020204030204" pitchFamily="34" charset="0"/>
                <a:ea typeface="Times New Roman" panose="02020603050405020304" pitchFamily="18" charset="0"/>
                <a:cs typeface="Times New Roman" panose="02020603050405020304" pitchFamily="18" charset="0"/>
              </a:rPr>
              <a:t>DateDébutSéjour</a:t>
            </a:r>
            <a:r>
              <a:rPr lang="fr-FR" i="1" dirty="0">
                <a:latin typeface="Calibri" panose="020F0502020204030204" pitchFamily="34" charset="0"/>
                <a:ea typeface="Times New Roman" panose="02020603050405020304" pitchFamily="18" charset="0"/>
                <a:cs typeface="Times New Roman" panose="02020603050405020304" pitchFamily="18" charset="0"/>
              </a:rPr>
              <a:t> &lt;= T+365</a:t>
            </a:r>
            <a:endParaRPr lang="fr-FR" dirty="0">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i="1" dirty="0">
                <a:latin typeface="Calibri" panose="020F0502020204030204" pitchFamily="34" charset="0"/>
                <a:ea typeface="Times New Roman" panose="02020603050405020304" pitchFamily="18" charset="0"/>
                <a:cs typeface="Times New Roman" panose="02020603050405020304" pitchFamily="18" charset="0"/>
              </a:rPr>
              <a:t>(B) – et celles qui se finissent après T0 mais avant T+365 </a:t>
            </a:r>
            <a:r>
              <a:rPr lang="fr-FR" i="1" dirty="0">
                <a:latin typeface="Calibri" panose="020F0502020204030204" pitchFamily="34" charset="0"/>
                <a:ea typeface="Calibri" panose="020F0502020204030204" pitchFamily="34" charset="0"/>
                <a:cs typeface="Times New Roman" panose="02020603050405020304" pitchFamily="18" charset="0"/>
              </a:rPr>
              <a:t>soit </a:t>
            </a:r>
            <a:r>
              <a:rPr lang="fr-FR" i="1" dirty="0" err="1">
                <a:latin typeface="Calibri" panose="020F0502020204030204" pitchFamily="34" charset="0"/>
                <a:ea typeface="Times New Roman" panose="02020603050405020304" pitchFamily="18" charset="0"/>
                <a:cs typeface="Times New Roman" panose="02020603050405020304" pitchFamily="18" charset="0"/>
              </a:rPr>
              <a:t>DateFintSéjour</a:t>
            </a:r>
            <a:r>
              <a:rPr lang="fr-FR" i="1" dirty="0">
                <a:latin typeface="Calibri" panose="020F0502020204030204" pitchFamily="34" charset="0"/>
                <a:ea typeface="Times New Roman" panose="02020603050405020304" pitchFamily="18" charset="0"/>
                <a:cs typeface="Times New Roman" panose="02020603050405020304" pitchFamily="18" charset="0"/>
              </a:rPr>
              <a:t> &gt;= T0 et </a:t>
            </a:r>
            <a:r>
              <a:rPr lang="fr-FR" i="1" dirty="0" err="1">
                <a:latin typeface="Calibri" panose="020F0502020204030204" pitchFamily="34" charset="0"/>
                <a:ea typeface="Times New Roman" panose="02020603050405020304" pitchFamily="18" charset="0"/>
                <a:cs typeface="Times New Roman" panose="02020603050405020304" pitchFamily="18" charset="0"/>
              </a:rPr>
              <a:t>DateFinSéjour</a:t>
            </a:r>
            <a:r>
              <a:rPr lang="fr-FR" i="1" dirty="0">
                <a:latin typeface="Calibri" panose="020F0502020204030204" pitchFamily="34" charset="0"/>
                <a:ea typeface="Times New Roman" panose="02020603050405020304" pitchFamily="18" charset="0"/>
                <a:cs typeface="Times New Roman" panose="02020603050405020304" pitchFamily="18" charset="0"/>
              </a:rPr>
              <a:t> &lt;= T+365</a:t>
            </a:r>
            <a:endParaRPr lang="fr-FR" dirty="0">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i="1" dirty="0">
                <a:latin typeface="Calibri" panose="020F0502020204030204" pitchFamily="34" charset="0"/>
                <a:ea typeface="Times New Roman" panose="02020603050405020304" pitchFamily="18" charset="0"/>
                <a:cs typeface="Times New Roman" panose="02020603050405020304" pitchFamily="18" charset="0"/>
              </a:rPr>
              <a:t> Où T0 est la date du jour</a:t>
            </a:r>
            <a:endParaRPr lang="fr-FR" dirty="0">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i="1" dirty="0">
                <a:latin typeface="Calibri" panose="020F0502020204030204" pitchFamily="34" charset="0"/>
                <a:ea typeface="Times New Roman" panose="02020603050405020304" pitchFamily="18" charset="0"/>
                <a:cs typeface="Times New Roman" panose="02020603050405020304" pitchFamily="18" charset="0"/>
              </a:rPr>
              <a:t>et T+365 (1 an après la date du jour)</a:t>
            </a:r>
            <a:endParaRPr lang="fr-FR" dirty="0">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i="1" dirty="0">
                <a:latin typeface="Calibri" panose="020F0502020204030204" pitchFamily="34" charset="0"/>
                <a:ea typeface="Calibri" panose="020F0502020204030204" pitchFamily="34" charset="0"/>
                <a:cs typeface="Times New Roman" panose="02020603050405020304" pitchFamily="18" charset="0"/>
              </a:rPr>
              <a:t>(A) ou exclusif (B)</a:t>
            </a:r>
            <a:r>
              <a:rPr lang="fr-FR"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3764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845819"/>
          </a:xfrm>
          <a:solidFill>
            <a:srgbClr val="178376"/>
          </a:solidFill>
          <a:ln>
            <a:solidFill>
              <a:srgbClr val="178376"/>
            </a:solidFill>
          </a:ln>
        </p:spPr>
        <p:txBody>
          <a:bodyPr anchor="ctr" anchorCtr="0">
            <a:normAutofit/>
          </a:bodyPr>
          <a:lstStyle/>
          <a:p>
            <a:r>
              <a:rPr lang="fr-FR" sz="2800" dirty="0">
                <a:solidFill>
                  <a:schemeClr val="bg1"/>
                </a:solidFill>
                <a:latin typeface="Century Gothic"/>
                <a:ea typeface="Tahoma" panose="020B0604030504040204" pitchFamily="34" charset="0"/>
                <a:cs typeface="Century Gothic"/>
              </a:rPr>
              <a:t>G2A – Qui sommes-nous?</a:t>
            </a:r>
          </a:p>
        </p:txBody>
      </p:sp>
      <p:pic>
        <p:nvPicPr>
          <p:cNvPr id="11" name="Image 10" descr="G2A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37" y="14514"/>
            <a:ext cx="756641" cy="896428"/>
          </a:xfrm>
          <a:prstGeom prst="rect">
            <a:avLst/>
          </a:prstGeom>
        </p:spPr>
      </p:pic>
      <p:sp>
        <p:nvSpPr>
          <p:cNvPr id="2" name="Espace réservé du numéro de diapositive 1"/>
          <p:cNvSpPr>
            <a:spLocks noGrp="1"/>
          </p:cNvSpPr>
          <p:nvPr>
            <p:ph type="sldNum" sz="quarter" idx="12"/>
          </p:nvPr>
        </p:nvSpPr>
        <p:spPr/>
        <p:txBody>
          <a:bodyPr/>
          <a:lstStyle/>
          <a:p>
            <a:fld id="{31B4FAC3-AF82-454A-855B-89B791887582}" type="slidenum">
              <a:rPr lang="fr-FR" smtClean="0"/>
              <a:t>2</a:t>
            </a:fld>
            <a:endParaRPr lang="fr-FR" dirty="0"/>
          </a:p>
        </p:txBody>
      </p:sp>
      <p:sp>
        <p:nvSpPr>
          <p:cNvPr id="6" name="ZoneTexte 5">
            <a:extLst>
              <a:ext uri="{FF2B5EF4-FFF2-40B4-BE49-F238E27FC236}">
                <a16:creationId xmlns:a16="http://schemas.microsoft.com/office/drawing/2014/main" id="{79D54104-A28C-4266-A970-454D2778B02C}"/>
              </a:ext>
            </a:extLst>
          </p:cNvPr>
          <p:cNvSpPr txBox="1"/>
          <p:nvPr/>
        </p:nvSpPr>
        <p:spPr>
          <a:xfrm>
            <a:off x="4797284" y="910942"/>
            <a:ext cx="7394715" cy="5570756"/>
          </a:xfrm>
          <a:prstGeom prst="rect">
            <a:avLst/>
          </a:prstGeom>
          <a:noFill/>
        </p:spPr>
        <p:txBody>
          <a:bodyPr wrap="square" rtlCol="0">
            <a:spAutoFit/>
          </a:bodyPr>
          <a:lstStyle/>
          <a:p>
            <a:r>
              <a:rPr lang="fr-FR" dirty="0"/>
              <a:t>Depuis 2007 G2A met à votre disposition son expérience de :</a:t>
            </a:r>
          </a:p>
          <a:p>
            <a:endParaRPr lang="fr-FR" dirty="0"/>
          </a:p>
          <a:p>
            <a:pPr marL="285750" indent="-285750">
              <a:buFont typeface="Wingdings" panose="05000000000000000000" pitchFamily="2" charset="2"/>
              <a:buChar char="§"/>
            </a:pPr>
            <a:r>
              <a:rPr lang="fr-FR" b="1" dirty="0"/>
              <a:t>l’observation</a:t>
            </a:r>
            <a:r>
              <a:rPr lang="fr-FR" dirty="0"/>
              <a:t> de l’activité touristique, </a:t>
            </a:r>
          </a:p>
          <a:p>
            <a:pPr marL="285750" lvl="0" indent="-285750">
              <a:buFont typeface="Wingdings" panose="05000000000000000000" pitchFamily="2" charset="2"/>
              <a:buChar char="§"/>
            </a:pPr>
            <a:r>
              <a:rPr lang="fr-FR" b="1" dirty="0"/>
              <a:t>l’économie touristique</a:t>
            </a:r>
            <a:r>
              <a:rPr lang="fr-FR" dirty="0"/>
              <a:t> des territoires, </a:t>
            </a:r>
          </a:p>
          <a:p>
            <a:pPr marL="285750" lvl="0" indent="-285750">
              <a:buFont typeface="Wingdings" panose="05000000000000000000" pitchFamily="2" charset="2"/>
              <a:buChar char="§"/>
            </a:pPr>
            <a:r>
              <a:rPr lang="fr-FR" b="1" dirty="0"/>
              <a:t>les études de comportements</a:t>
            </a:r>
            <a:r>
              <a:rPr lang="fr-FR" dirty="0"/>
              <a:t> des clientèles touristiques.</a:t>
            </a:r>
          </a:p>
          <a:p>
            <a:pPr lvl="0"/>
            <a:endParaRPr lang="fr-FR" dirty="0"/>
          </a:p>
          <a:p>
            <a:pPr lvl="0"/>
            <a:r>
              <a:rPr lang="fr-FR" dirty="0"/>
              <a:t>En 2018, </a:t>
            </a:r>
            <a:r>
              <a:rPr lang="fr-FR" b="1" u="sng" dirty="0">
                <a:solidFill>
                  <a:srgbClr val="4472C4"/>
                </a:solidFill>
                <a:cs typeface="Calibri" panose="020F0502020204030204" pitchFamily="34" charset="0"/>
              </a:rPr>
              <a:t>l’o</a:t>
            </a:r>
            <a:r>
              <a:rPr lang="fr-FR" altLang="fr-FR" b="1" u="sng" dirty="0">
                <a:solidFill>
                  <a:srgbClr val="4472C4"/>
                </a:solidFill>
                <a:ea typeface="Times New Roman" panose="02020603050405020304" pitchFamily="18" charset="0"/>
                <a:cs typeface="Calibri" panose="020F0502020204030204" pitchFamily="34" charset="0"/>
              </a:rPr>
              <a:t>bservatoire de l’Activité Touristique </a:t>
            </a:r>
            <a:r>
              <a:rPr lang="fr-FR" altLang="fr-FR" dirty="0"/>
              <a:t>c’est:</a:t>
            </a:r>
          </a:p>
          <a:p>
            <a:pPr marL="285750" lvl="0" indent="-285750" algn="just" eaLnBrk="0" fontAlgn="base" hangingPunct="0">
              <a:spcBef>
                <a:spcPct val="0"/>
              </a:spcBef>
              <a:spcAft>
                <a:spcPct val="0"/>
              </a:spcAft>
              <a:buFont typeface="Wingdings" panose="05000000000000000000" pitchFamily="2" charset="2"/>
              <a:buChar char="§"/>
            </a:pPr>
            <a:r>
              <a:rPr lang="fr-FR" altLang="fr-FR" sz="3200" b="1" dirty="0">
                <a:ea typeface="Times New Roman" panose="02020603050405020304" pitchFamily="18" charset="0"/>
                <a:cs typeface="Calibri" panose="020F0502020204030204" pitchFamily="34" charset="0"/>
              </a:rPr>
              <a:t>80 stations </a:t>
            </a:r>
            <a:r>
              <a:rPr lang="fr-FR" altLang="fr-FR" b="1" dirty="0">
                <a:ea typeface="Times New Roman" panose="02020603050405020304" pitchFamily="18" charset="0"/>
                <a:cs typeface="Calibri" panose="020F0502020204030204" pitchFamily="34" charset="0"/>
              </a:rPr>
              <a:t>(montagne et balnéaires, en cours)</a:t>
            </a:r>
          </a:p>
          <a:p>
            <a:pPr marL="285750" lvl="0" indent="-285750" algn="just" eaLnBrk="0" fontAlgn="base" hangingPunct="0">
              <a:spcBef>
                <a:spcPct val="0"/>
              </a:spcBef>
              <a:spcAft>
                <a:spcPct val="0"/>
              </a:spcAft>
              <a:buFont typeface="Wingdings" panose="05000000000000000000" pitchFamily="2" charset="2"/>
              <a:buChar char="§"/>
            </a:pPr>
            <a:r>
              <a:rPr lang="fr-FR" altLang="fr-FR" sz="3600" b="1" dirty="0">
                <a:ea typeface="Times New Roman" panose="02020603050405020304" pitchFamily="18" charset="0"/>
                <a:cs typeface="Calibri" panose="020F0502020204030204" pitchFamily="34" charset="0"/>
              </a:rPr>
              <a:t>1 400 000 lits </a:t>
            </a:r>
            <a:r>
              <a:rPr lang="fr-FR" altLang="fr-FR" dirty="0">
                <a:ea typeface="Times New Roman" panose="02020603050405020304" pitchFamily="18" charset="0"/>
                <a:cs typeface="Calibri" panose="020F0502020204030204" pitchFamily="34" charset="0"/>
              </a:rPr>
              <a:t>observés en 2018.</a:t>
            </a:r>
          </a:p>
          <a:p>
            <a:pPr lvl="0" algn="just" eaLnBrk="0" fontAlgn="base" hangingPunct="0">
              <a:spcBef>
                <a:spcPct val="0"/>
              </a:spcBef>
              <a:spcAft>
                <a:spcPct val="0"/>
              </a:spcAft>
            </a:pPr>
            <a:endParaRPr lang="fr-FR" dirty="0"/>
          </a:p>
          <a:p>
            <a:pPr lvl="0" algn="just" eaLnBrk="0" fontAlgn="base" hangingPunct="0">
              <a:spcBef>
                <a:spcPct val="0"/>
              </a:spcBef>
              <a:spcAft>
                <a:spcPct val="0"/>
              </a:spcAft>
            </a:pPr>
            <a:r>
              <a:rPr lang="fr-FR" dirty="0"/>
              <a:t>En 2018, </a:t>
            </a:r>
            <a:r>
              <a:rPr lang="fr-FR" b="1" u="sng" dirty="0">
                <a:solidFill>
                  <a:srgbClr val="4472C4"/>
                </a:solidFill>
                <a:cs typeface="Calibri" panose="020F0502020204030204" pitchFamily="34" charset="0"/>
              </a:rPr>
              <a:t>notre périmètre très orienté ‘montagne’ s’élargit au littoral et à la ville.</a:t>
            </a:r>
            <a:endParaRPr lang="fr-FR" dirty="0"/>
          </a:p>
          <a:p>
            <a:pPr lvl="0" algn="just" eaLnBrk="0" fontAlgn="base" hangingPunct="0">
              <a:spcBef>
                <a:spcPct val="0"/>
              </a:spcBef>
              <a:spcAft>
                <a:spcPct val="0"/>
              </a:spcAft>
            </a:pPr>
            <a:endParaRPr lang="fr-FR" dirty="0"/>
          </a:p>
          <a:p>
            <a:r>
              <a:rPr lang="fr-FR" b="1" dirty="0"/>
              <a:t>G2A est une plateforme Big Data au service du tourisme et des loisirs. Interconnectée avec l’observatoire de l’activité touristique G2A. La plateforme G2A permet de consulter simplement l’ensemble des indicateurs disponibles depuis un navigateur web, les réutiliser et les valoriser.</a:t>
            </a:r>
          </a:p>
          <a:p>
            <a:r>
              <a:rPr lang="fr-FR" b="1" dirty="0"/>
              <a:t>La plateforme intègre des tableaux de bord dynamiques et interactifs.</a:t>
            </a:r>
          </a:p>
        </p:txBody>
      </p:sp>
      <p:sp>
        <p:nvSpPr>
          <p:cNvPr id="18" name="Chevron 4">
            <a:extLst>
              <a:ext uri="{FF2B5EF4-FFF2-40B4-BE49-F238E27FC236}">
                <a16:creationId xmlns:a16="http://schemas.microsoft.com/office/drawing/2014/main" id="{40C54AE7-E6E5-4BDB-985E-B374BD50AE60}"/>
              </a:ext>
            </a:extLst>
          </p:cNvPr>
          <p:cNvSpPr/>
          <p:nvPr/>
        </p:nvSpPr>
        <p:spPr>
          <a:xfrm>
            <a:off x="55664" y="4546990"/>
            <a:ext cx="4741623" cy="21744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0" tIns="12065" rIns="0" bIns="12065" numCol="1" spcCol="1270" anchor="ctr" anchorCtr="0">
            <a:noAutofit/>
          </a:bodyPr>
          <a:lstStyle/>
          <a:p>
            <a:pPr algn="ctr"/>
            <a:r>
              <a:rPr lang="fr-FR" b="1" dirty="0">
                <a:solidFill>
                  <a:srgbClr val="178376"/>
                </a:solidFill>
              </a:rPr>
              <a:t>G2A Consulting</a:t>
            </a:r>
          </a:p>
          <a:p>
            <a:pPr algn="ctr"/>
            <a:r>
              <a:rPr lang="fr-FR" b="1" dirty="0">
                <a:solidFill>
                  <a:srgbClr val="178376"/>
                </a:solidFill>
              </a:rPr>
              <a:t>Parc activités </a:t>
            </a:r>
            <a:r>
              <a:rPr lang="fr-FR" b="1" dirty="0" err="1">
                <a:solidFill>
                  <a:srgbClr val="178376"/>
                </a:solidFill>
              </a:rPr>
              <a:t>Alpespace</a:t>
            </a:r>
            <a:r>
              <a:rPr lang="fr-FR" b="1" dirty="0">
                <a:solidFill>
                  <a:srgbClr val="178376"/>
                </a:solidFill>
              </a:rPr>
              <a:t> -73 800 Francin</a:t>
            </a:r>
          </a:p>
          <a:p>
            <a:pPr algn="ctr"/>
            <a:r>
              <a:rPr lang="fr-FR" sz="1600" dirty="0">
                <a:solidFill>
                  <a:srgbClr val="178376"/>
                </a:solidFill>
              </a:rPr>
              <a:t>Date de naissance: 01 février 2008</a:t>
            </a:r>
          </a:p>
          <a:p>
            <a:pPr algn="ctr"/>
            <a:r>
              <a:rPr lang="fr-FR" sz="1600" dirty="0">
                <a:solidFill>
                  <a:srgbClr val="178376"/>
                </a:solidFill>
              </a:rPr>
              <a:t>Associés: </a:t>
            </a:r>
            <a:r>
              <a:rPr lang="fr-FR" sz="1600" dirty="0" err="1">
                <a:solidFill>
                  <a:srgbClr val="178376"/>
                </a:solidFill>
              </a:rPr>
              <a:t>G.Revial</a:t>
            </a:r>
            <a:r>
              <a:rPr lang="fr-FR" sz="1600" dirty="0">
                <a:solidFill>
                  <a:srgbClr val="178376"/>
                </a:solidFill>
              </a:rPr>
              <a:t> / </a:t>
            </a:r>
            <a:r>
              <a:rPr lang="fr-FR" sz="1600" dirty="0" err="1">
                <a:solidFill>
                  <a:srgbClr val="178376"/>
                </a:solidFill>
              </a:rPr>
              <a:t>A.Vitale</a:t>
            </a:r>
            <a:endParaRPr lang="fr-FR" sz="1600" dirty="0">
              <a:solidFill>
                <a:srgbClr val="178376"/>
              </a:solidFill>
            </a:endParaRPr>
          </a:p>
          <a:p>
            <a:pPr algn="ctr"/>
            <a:r>
              <a:rPr lang="fr-FR" sz="1600" dirty="0">
                <a:solidFill>
                  <a:srgbClr val="178376"/>
                </a:solidFill>
              </a:rPr>
              <a:t>+33680000240</a:t>
            </a:r>
            <a:endParaRPr lang="fr-FR" dirty="0">
              <a:solidFill>
                <a:srgbClr val="178376"/>
              </a:solidFill>
            </a:endParaRPr>
          </a:p>
        </p:txBody>
      </p:sp>
      <p:pic>
        <p:nvPicPr>
          <p:cNvPr id="5" name="Image 4">
            <a:extLst>
              <a:ext uri="{FF2B5EF4-FFF2-40B4-BE49-F238E27FC236}">
                <a16:creationId xmlns:a16="http://schemas.microsoft.com/office/drawing/2014/main" id="{4B226372-4414-4B80-BB55-A423D9F44ED9}"/>
              </a:ext>
            </a:extLst>
          </p:cNvPr>
          <p:cNvPicPr>
            <a:picLocks noChangeAspect="1"/>
          </p:cNvPicPr>
          <p:nvPr/>
        </p:nvPicPr>
        <p:blipFill>
          <a:blip r:embed="rId4"/>
          <a:stretch>
            <a:fillRect/>
          </a:stretch>
        </p:blipFill>
        <p:spPr>
          <a:xfrm>
            <a:off x="398187" y="885575"/>
            <a:ext cx="4056575" cy="4031611"/>
          </a:xfrm>
          <a:prstGeom prst="rect">
            <a:avLst/>
          </a:prstGeom>
        </p:spPr>
      </p:pic>
    </p:spTree>
    <p:extLst>
      <p:ext uri="{BB962C8B-B14F-4D97-AF65-F5344CB8AC3E}">
        <p14:creationId xmlns:p14="http://schemas.microsoft.com/office/powerpoint/2010/main" val="3287435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G2A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37" y="29262"/>
            <a:ext cx="756641" cy="896428"/>
          </a:xfrm>
          <a:prstGeom prst="rect">
            <a:avLst/>
          </a:prstGeom>
        </p:spPr>
      </p:pic>
      <p:sp>
        <p:nvSpPr>
          <p:cNvPr id="2" name="Espace réservé du numéro de diapositive 1"/>
          <p:cNvSpPr>
            <a:spLocks noGrp="1"/>
          </p:cNvSpPr>
          <p:nvPr>
            <p:ph type="sldNum" sz="quarter" idx="12"/>
          </p:nvPr>
        </p:nvSpPr>
        <p:spPr/>
        <p:txBody>
          <a:bodyPr/>
          <a:lstStyle/>
          <a:p>
            <a:fld id="{31B4FAC3-AF82-454A-855B-89B791887582}" type="slidenum">
              <a:rPr lang="fr-FR" smtClean="0"/>
              <a:t>20</a:t>
            </a:fld>
            <a:endParaRPr lang="fr-FR"/>
          </a:p>
        </p:txBody>
      </p:sp>
      <p:sp>
        <p:nvSpPr>
          <p:cNvPr id="5" name="Rectangle 4">
            <a:extLst>
              <a:ext uri="{FF2B5EF4-FFF2-40B4-BE49-F238E27FC236}">
                <a16:creationId xmlns:a16="http://schemas.microsoft.com/office/drawing/2014/main" id="{D2B9627D-675C-46EC-90DA-332CA87C66CB}"/>
              </a:ext>
            </a:extLst>
          </p:cNvPr>
          <p:cNvSpPr/>
          <p:nvPr/>
        </p:nvSpPr>
        <p:spPr>
          <a:xfrm>
            <a:off x="-9837" y="880521"/>
            <a:ext cx="12192000" cy="5935727"/>
          </a:xfrm>
          <a:prstGeom prst="rect">
            <a:avLst/>
          </a:prstGeom>
        </p:spPr>
        <p:txBody>
          <a:bodyPr wrap="square">
            <a:spAutoFit/>
          </a:bodyPr>
          <a:lstStyle/>
          <a:p>
            <a:pPr>
              <a:lnSpc>
                <a:spcPct val="107000"/>
              </a:lnSpc>
              <a:spcAft>
                <a:spcPts val="800"/>
              </a:spcAft>
            </a:pPr>
            <a:r>
              <a:rPr lang="fr-FR" sz="2000" b="1" dirty="0">
                <a:latin typeface="Calibri" panose="020F0502020204030204" pitchFamily="34" charset="0"/>
                <a:ea typeface="Calibri" panose="020F0502020204030204" pitchFamily="34" charset="0"/>
                <a:cs typeface="Times New Roman" panose="02020603050405020304" pitchFamily="18" charset="0"/>
              </a:rPr>
              <a:t>3 / Contenu du fichier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i="1" dirty="0">
                <a:latin typeface="Calibri" panose="020F0502020204030204" pitchFamily="34" charset="0"/>
                <a:ea typeface="Calibri" panose="020F0502020204030204" pitchFamily="34" charset="0"/>
                <a:cs typeface="Times New Roman" panose="02020603050405020304" pitchFamily="18" charset="0"/>
              </a:rPr>
              <a:t>Les données sont des informations sur les réservations des clients (1 ligne par réservation)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400" b="1" dirty="0" err="1">
                <a:latin typeface="Calibri" panose="020F0502020204030204" pitchFamily="34" charset="0"/>
                <a:ea typeface="Calibri" panose="020F0502020204030204" pitchFamily="34" charset="0"/>
                <a:cs typeface="Times New Roman" panose="02020603050405020304" pitchFamily="18" charset="0"/>
              </a:rPr>
              <a:t>numResa</a:t>
            </a:r>
            <a:r>
              <a:rPr lang="fr-FR" sz="1400" b="1" dirty="0">
                <a:latin typeface="Calibri" panose="020F0502020204030204" pitchFamily="34" charset="0"/>
                <a:ea typeface="Calibri" panose="020F0502020204030204" pitchFamily="34" charset="0"/>
                <a:cs typeface="Times New Roman" panose="02020603050405020304" pitchFamily="18" charset="0"/>
              </a:rPr>
              <a:t> : </a:t>
            </a:r>
            <a:r>
              <a:rPr lang="fr-FR" sz="1400" dirty="0">
                <a:latin typeface="Calibri" panose="020F0502020204030204" pitchFamily="34" charset="0"/>
                <a:ea typeface="Calibri" panose="020F0502020204030204" pitchFamily="34" charset="0"/>
                <a:cs typeface="Times New Roman" panose="02020603050405020304" pitchFamily="18" charset="0"/>
              </a:rPr>
              <a:t>numéro de la réservation (format : texte)</a:t>
            </a:r>
          </a:p>
          <a:p>
            <a:pPr>
              <a:lnSpc>
                <a:spcPct val="107000"/>
              </a:lnSpc>
              <a:spcAft>
                <a:spcPts val="800"/>
              </a:spcAft>
            </a:pPr>
            <a:r>
              <a:rPr lang="fr-FR" sz="1400" b="1" dirty="0" err="1">
                <a:latin typeface="Calibri" panose="020F0502020204030204" pitchFamily="34" charset="0"/>
                <a:ea typeface="Calibri" panose="020F0502020204030204" pitchFamily="34" charset="0"/>
                <a:cs typeface="Times New Roman" panose="02020603050405020304" pitchFamily="18" charset="0"/>
              </a:rPr>
              <a:t>nomHotel</a:t>
            </a:r>
            <a:r>
              <a:rPr lang="fr-FR" sz="1400" dirty="0">
                <a:latin typeface="Calibri" panose="020F0502020204030204" pitchFamily="34" charset="0"/>
                <a:ea typeface="Calibri" panose="020F0502020204030204" pitchFamily="34" charset="0"/>
                <a:cs typeface="Times New Roman" panose="02020603050405020304" pitchFamily="18" charset="0"/>
              </a:rPr>
              <a:t> : nom de l’hôtel. Ce nom peut être celui déjà paramétré dans votre logiciel ou défini ensemble (format : variable texte)</a:t>
            </a:r>
          </a:p>
          <a:p>
            <a:pPr>
              <a:lnSpc>
                <a:spcPct val="107000"/>
              </a:lnSpc>
              <a:spcAft>
                <a:spcPts val="800"/>
              </a:spcAft>
            </a:pPr>
            <a:r>
              <a:rPr lang="fr-FR" sz="1400" b="1" dirty="0" err="1">
                <a:latin typeface="Calibri" panose="020F0502020204030204" pitchFamily="34" charset="0"/>
                <a:ea typeface="Calibri" panose="020F0502020204030204" pitchFamily="34" charset="0"/>
                <a:cs typeface="Times New Roman" panose="02020603050405020304" pitchFamily="18" charset="0"/>
              </a:rPr>
              <a:t>stockChambre</a:t>
            </a:r>
            <a:r>
              <a:rPr lang="fr-FR" sz="1400" dirty="0">
                <a:latin typeface="Calibri" panose="020F0502020204030204" pitchFamily="34" charset="0"/>
                <a:ea typeface="Calibri" panose="020F0502020204030204" pitchFamily="34" charset="0"/>
                <a:cs typeface="Times New Roman" panose="02020603050405020304" pitchFamily="18" charset="0"/>
              </a:rPr>
              <a:t> : nombre de chambres disponibles à la vente (format : nombre entier)</a:t>
            </a:r>
          </a:p>
          <a:p>
            <a:pPr>
              <a:lnSpc>
                <a:spcPct val="107000"/>
              </a:lnSpc>
              <a:spcAft>
                <a:spcPts val="800"/>
              </a:spcAft>
            </a:pPr>
            <a:r>
              <a:rPr lang="fr-FR" sz="1400" b="1" dirty="0" err="1">
                <a:latin typeface="Calibri" panose="020F0502020204030204" pitchFamily="34" charset="0"/>
                <a:ea typeface="Calibri" panose="020F0502020204030204" pitchFamily="34" charset="0"/>
                <a:cs typeface="Times New Roman" panose="02020603050405020304" pitchFamily="18" charset="0"/>
              </a:rPr>
              <a:t>stockPax</a:t>
            </a:r>
            <a:r>
              <a:rPr lang="fr-FR" sz="1400" dirty="0">
                <a:latin typeface="Calibri" panose="020F0502020204030204" pitchFamily="34" charset="0"/>
                <a:ea typeface="Calibri" panose="020F0502020204030204" pitchFamily="34" charset="0"/>
                <a:cs typeface="Times New Roman" panose="02020603050405020304" pitchFamily="18" charset="0"/>
              </a:rPr>
              <a:t> : nombre de pax disponible à la vente (format : nombre entier)</a:t>
            </a:r>
          </a:p>
          <a:p>
            <a:pPr>
              <a:lnSpc>
                <a:spcPct val="107000"/>
              </a:lnSpc>
              <a:spcAft>
                <a:spcPts val="800"/>
              </a:spcAft>
            </a:pPr>
            <a:r>
              <a:rPr lang="fr-FR" sz="1400" b="1" dirty="0" err="1">
                <a:latin typeface="Calibri" panose="020F0502020204030204" pitchFamily="34" charset="0"/>
                <a:ea typeface="Calibri" panose="020F0502020204030204" pitchFamily="34" charset="0"/>
                <a:cs typeface="Times New Roman" panose="02020603050405020304" pitchFamily="18" charset="0"/>
              </a:rPr>
              <a:t>dateReservation</a:t>
            </a:r>
            <a:r>
              <a:rPr lang="fr-FR" sz="1400" dirty="0">
                <a:latin typeface="Calibri" panose="020F0502020204030204" pitchFamily="34" charset="0"/>
                <a:ea typeface="Calibri" panose="020F0502020204030204" pitchFamily="34" charset="0"/>
                <a:cs typeface="Times New Roman" panose="02020603050405020304" pitchFamily="18" charset="0"/>
              </a:rPr>
              <a:t> : date de la réservation (format : date jj/mm/</a:t>
            </a:r>
            <a:r>
              <a:rPr lang="fr-FR" sz="1400" dirty="0" err="1">
                <a:latin typeface="Calibri" panose="020F0502020204030204" pitchFamily="34" charset="0"/>
                <a:ea typeface="Calibri" panose="020F0502020204030204" pitchFamily="34" charset="0"/>
                <a:cs typeface="Times New Roman" panose="02020603050405020304" pitchFamily="18" charset="0"/>
              </a:rPr>
              <a:t>aaaa</a:t>
            </a:r>
            <a:r>
              <a:rPr lang="fr-FR" sz="1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sz="1400" b="1" dirty="0" err="1">
                <a:latin typeface="Calibri" panose="020F0502020204030204" pitchFamily="34" charset="0"/>
                <a:ea typeface="Calibri" panose="020F0502020204030204" pitchFamily="34" charset="0"/>
                <a:cs typeface="Times New Roman" panose="02020603050405020304" pitchFamily="18" charset="0"/>
              </a:rPr>
              <a:t>dateDebutSejour</a:t>
            </a:r>
            <a:r>
              <a:rPr lang="fr-FR" sz="1400" dirty="0">
                <a:latin typeface="Calibri" panose="020F0502020204030204" pitchFamily="34" charset="0"/>
                <a:ea typeface="Calibri" panose="020F0502020204030204" pitchFamily="34" charset="0"/>
                <a:cs typeface="Times New Roman" panose="02020603050405020304" pitchFamily="18" charset="0"/>
              </a:rPr>
              <a:t> : date de début de séjour (format : date jj/mm/</a:t>
            </a:r>
            <a:r>
              <a:rPr lang="fr-FR" sz="1400" dirty="0" err="1">
                <a:latin typeface="Calibri" panose="020F0502020204030204" pitchFamily="34" charset="0"/>
                <a:ea typeface="Calibri" panose="020F0502020204030204" pitchFamily="34" charset="0"/>
                <a:cs typeface="Times New Roman" panose="02020603050405020304" pitchFamily="18" charset="0"/>
              </a:rPr>
              <a:t>aaaa</a:t>
            </a:r>
            <a:r>
              <a:rPr lang="fr-FR" sz="1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sz="1400" b="1" dirty="0" err="1">
                <a:latin typeface="Calibri" panose="020F0502020204030204" pitchFamily="34" charset="0"/>
                <a:ea typeface="Calibri" panose="020F0502020204030204" pitchFamily="34" charset="0"/>
                <a:cs typeface="Times New Roman" panose="02020603050405020304" pitchFamily="18" charset="0"/>
              </a:rPr>
              <a:t>dateFinSejour</a:t>
            </a:r>
            <a:r>
              <a:rPr lang="fr-FR" sz="1400" dirty="0">
                <a:latin typeface="Calibri" panose="020F0502020204030204" pitchFamily="34" charset="0"/>
                <a:ea typeface="Calibri" panose="020F0502020204030204" pitchFamily="34" charset="0"/>
                <a:cs typeface="Times New Roman" panose="02020603050405020304" pitchFamily="18" charset="0"/>
              </a:rPr>
              <a:t> : date de fin de séjour (format : date jj/mm/</a:t>
            </a:r>
            <a:r>
              <a:rPr lang="fr-FR" sz="1400" dirty="0" err="1">
                <a:latin typeface="Calibri" panose="020F0502020204030204" pitchFamily="34" charset="0"/>
                <a:ea typeface="Calibri" panose="020F0502020204030204" pitchFamily="34" charset="0"/>
                <a:cs typeface="Times New Roman" panose="02020603050405020304" pitchFamily="18" charset="0"/>
              </a:rPr>
              <a:t>aaaa</a:t>
            </a:r>
            <a:r>
              <a:rPr lang="fr-FR" sz="1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sz="1400" b="1" dirty="0" err="1">
                <a:latin typeface="Calibri" panose="020F0502020204030204" pitchFamily="34" charset="0"/>
                <a:ea typeface="Calibri" panose="020F0502020204030204" pitchFamily="34" charset="0"/>
                <a:cs typeface="Times New Roman" panose="02020603050405020304" pitchFamily="18" charset="0"/>
              </a:rPr>
              <a:t>nbChambres</a:t>
            </a:r>
            <a:r>
              <a:rPr lang="fr-FR" sz="1400" dirty="0">
                <a:latin typeface="Calibri" panose="020F0502020204030204" pitchFamily="34" charset="0"/>
                <a:ea typeface="Calibri" panose="020F0502020204030204" pitchFamily="34" charset="0"/>
                <a:cs typeface="Times New Roman" panose="02020603050405020304" pitchFamily="18" charset="0"/>
              </a:rPr>
              <a:t> : nombre de chambres réservées (format : nombre entier)</a:t>
            </a:r>
          </a:p>
          <a:p>
            <a:pPr>
              <a:lnSpc>
                <a:spcPct val="107000"/>
              </a:lnSpc>
              <a:spcAft>
                <a:spcPts val="800"/>
              </a:spcAft>
            </a:pPr>
            <a:r>
              <a:rPr lang="fr-FR" sz="1400" b="1" dirty="0" err="1">
                <a:latin typeface="Calibri" panose="020F0502020204030204" pitchFamily="34" charset="0"/>
                <a:ea typeface="Calibri" panose="020F0502020204030204" pitchFamily="34" charset="0"/>
                <a:cs typeface="Times New Roman" panose="02020603050405020304" pitchFamily="18" charset="0"/>
              </a:rPr>
              <a:t>nbPax</a:t>
            </a:r>
            <a:r>
              <a:rPr lang="fr-FR" sz="1400" dirty="0">
                <a:latin typeface="Calibri" panose="020F0502020204030204" pitchFamily="34" charset="0"/>
                <a:ea typeface="Calibri" panose="020F0502020204030204" pitchFamily="34" charset="0"/>
                <a:cs typeface="Times New Roman" panose="02020603050405020304" pitchFamily="18" charset="0"/>
              </a:rPr>
              <a:t> : nombre de personnes avec enfants compris (format : nombre entier)</a:t>
            </a:r>
          </a:p>
          <a:p>
            <a:pPr>
              <a:lnSpc>
                <a:spcPct val="107000"/>
              </a:lnSpc>
              <a:spcAft>
                <a:spcPts val="800"/>
              </a:spcAft>
            </a:pPr>
            <a:r>
              <a:rPr lang="fr-FR" sz="1400" b="1" dirty="0" err="1">
                <a:latin typeface="Calibri" panose="020F0502020204030204" pitchFamily="34" charset="0"/>
                <a:ea typeface="Calibri" panose="020F0502020204030204" pitchFamily="34" charset="0"/>
                <a:cs typeface="Times New Roman" panose="02020603050405020304" pitchFamily="18" charset="0"/>
              </a:rPr>
              <a:t>caHThebergementSeul</a:t>
            </a:r>
            <a:r>
              <a:rPr lang="fr-FR" sz="1400" dirty="0">
                <a:latin typeface="Calibri" panose="020F0502020204030204" pitchFamily="34" charset="0"/>
                <a:ea typeface="Calibri" panose="020F0502020204030204" pitchFamily="34" charset="0"/>
                <a:cs typeface="Times New Roman" panose="02020603050405020304" pitchFamily="18" charset="0"/>
              </a:rPr>
              <a:t> : Chiffre d’Affaires HT et hors petit déjeuner, taxe de séjour, repas… (format : nombre entier ou décimal avec 1 chiffre après la virgule)</a:t>
            </a:r>
          </a:p>
          <a:p>
            <a:pPr>
              <a:lnSpc>
                <a:spcPct val="107000"/>
              </a:lnSpc>
              <a:spcAft>
                <a:spcPts val="800"/>
              </a:spcAft>
            </a:pPr>
            <a:r>
              <a:rPr lang="fr-FR" sz="1400" b="1" dirty="0" err="1">
                <a:latin typeface="Calibri" panose="020F0502020204030204" pitchFamily="34" charset="0"/>
                <a:ea typeface="Calibri" panose="020F0502020204030204" pitchFamily="34" charset="0"/>
                <a:cs typeface="Times New Roman" panose="02020603050405020304" pitchFamily="18" charset="0"/>
              </a:rPr>
              <a:t>caTTChebergementSeul</a:t>
            </a:r>
            <a:r>
              <a:rPr lang="fr-FR" sz="1400" dirty="0">
                <a:latin typeface="Calibri" panose="020F0502020204030204" pitchFamily="34" charset="0"/>
                <a:ea typeface="Calibri" panose="020F0502020204030204" pitchFamily="34" charset="0"/>
                <a:cs typeface="Times New Roman" panose="02020603050405020304" pitchFamily="18" charset="0"/>
              </a:rPr>
              <a:t> : Chiffre d’Affaires TTC et hors petit déjeuner, taxe de séjour, repas… (format : nombre entier ou décimal avec 1 chiffre après la virgule)</a:t>
            </a:r>
          </a:p>
          <a:p>
            <a:pPr>
              <a:lnSpc>
                <a:spcPct val="107000"/>
              </a:lnSpc>
              <a:spcAft>
                <a:spcPts val="800"/>
              </a:spcAft>
            </a:pPr>
            <a:r>
              <a:rPr lang="fr-FR" sz="1400" b="1" dirty="0" err="1">
                <a:latin typeface="Calibri" panose="020F0502020204030204" pitchFamily="34" charset="0"/>
                <a:ea typeface="Calibri" panose="020F0502020204030204" pitchFamily="34" charset="0"/>
                <a:cs typeface="Times New Roman" panose="02020603050405020304" pitchFamily="18" charset="0"/>
              </a:rPr>
              <a:t>paysClient</a:t>
            </a:r>
            <a:r>
              <a:rPr lang="fr-FR" sz="1400" dirty="0">
                <a:latin typeface="Calibri" panose="020F0502020204030204" pitchFamily="34" charset="0"/>
                <a:ea typeface="Calibri" panose="020F0502020204030204" pitchFamily="34" charset="0"/>
                <a:cs typeface="Times New Roman" panose="02020603050405020304" pitchFamily="18" charset="0"/>
              </a:rPr>
              <a:t> : pays du client. (Format : Variable texte) : FR, …</a:t>
            </a:r>
          </a:p>
          <a:p>
            <a:pPr>
              <a:lnSpc>
                <a:spcPct val="107000"/>
              </a:lnSpc>
              <a:spcAft>
                <a:spcPts val="800"/>
              </a:spcAft>
            </a:pPr>
            <a:r>
              <a:rPr lang="fr-FR" sz="1400" b="1" dirty="0" err="1">
                <a:latin typeface="Calibri" panose="020F0502020204030204" pitchFamily="34" charset="0"/>
                <a:ea typeface="Calibri" panose="020F0502020204030204" pitchFamily="34" charset="0"/>
                <a:cs typeface="Times New Roman" panose="02020603050405020304" pitchFamily="18" charset="0"/>
              </a:rPr>
              <a:t>departement</a:t>
            </a:r>
            <a:r>
              <a:rPr lang="fr-FR" sz="1400" dirty="0">
                <a:latin typeface="Calibri" panose="020F0502020204030204" pitchFamily="34" charset="0"/>
                <a:ea typeface="Calibri" panose="020F0502020204030204" pitchFamily="34" charset="0"/>
                <a:cs typeface="Times New Roman" panose="02020603050405020304" pitchFamily="18" charset="0"/>
              </a:rPr>
              <a:t> : département du client (format : nombre entier ou texte, pas de décimale) : 38, …</a:t>
            </a:r>
          </a:p>
          <a:p>
            <a:pPr>
              <a:lnSpc>
                <a:spcPct val="107000"/>
              </a:lnSpc>
              <a:spcAft>
                <a:spcPts val="800"/>
              </a:spcAft>
            </a:pPr>
            <a:r>
              <a:rPr lang="fr-FR" sz="1400" b="1" dirty="0">
                <a:latin typeface="Calibri" panose="020F0502020204030204" pitchFamily="34" charset="0"/>
                <a:ea typeface="Calibri" panose="020F0502020204030204" pitchFamily="34" charset="0"/>
                <a:cs typeface="Times New Roman" panose="02020603050405020304" pitchFamily="18" charset="0"/>
              </a:rPr>
              <a:t>Canal</a:t>
            </a:r>
            <a:r>
              <a:rPr lang="fr-FR" sz="1400" dirty="0">
                <a:latin typeface="Calibri" panose="020F0502020204030204" pitchFamily="34" charset="0"/>
                <a:ea typeface="Calibri" panose="020F0502020204030204" pitchFamily="34" charset="0"/>
                <a:cs typeface="Times New Roman" panose="02020603050405020304" pitchFamily="18" charset="0"/>
              </a:rPr>
              <a:t> : le canal de réservation (format : variable texte) : OTA, WEB, DIRECT, …</a:t>
            </a:r>
            <a:r>
              <a:rPr lang="fr-FR" dirty="0">
                <a:latin typeface="Calibri" panose="020F0502020204030204" pitchFamily="34" charset="0"/>
                <a:ea typeface="Calibri" panose="020F0502020204030204" pitchFamily="34" charset="0"/>
                <a:cs typeface="Times New Roman" panose="02020603050405020304" pitchFamily="18" charset="0"/>
              </a:rPr>
              <a:t> </a:t>
            </a:r>
          </a:p>
        </p:txBody>
      </p:sp>
      <p:sp>
        <p:nvSpPr>
          <p:cNvPr id="6" name="Sous-titre 2">
            <a:extLst>
              <a:ext uri="{FF2B5EF4-FFF2-40B4-BE49-F238E27FC236}">
                <a16:creationId xmlns:a16="http://schemas.microsoft.com/office/drawing/2014/main" id="{5284C8F7-1C2C-4B5D-93A2-BC012D60762D}"/>
              </a:ext>
            </a:extLst>
          </p:cNvPr>
          <p:cNvSpPr txBox="1">
            <a:spLocks/>
          </p:cNvSpPr>
          <p:nvPr/>
        </p:nvSpPr>
        <p:spPr>
          <a:xfrm>
            <a:off x="0" y="0"/>
            <a:ext cx="12192000" cy="845819"/>
          </a:xfrm>
          <a:prstGeom prst="rect">
            <a:avLst/>
          </a:prstGeom>
          <a:solidFill>
            <a:srgbClr val="178376"/>
          </a:solidFill>
          <a:ln>
            <a:solidFill>
              <a:srgbClr val="178376"/>
            </a:solid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solidFill>
                  <a:schemeClr val="bg1"/>
                </a:solidFill>
              </a:rPr>
              <a:t>La procédure d’intégration des données d’activités des hôtels / villages vacances 1/2</a:t>
            </a:r>
          </a:p>
        </p:txBody>
      </p:sp>
    </p:spTree>
    <p:extLst>
      <p:ext uri="{BB962C8B-B14F-4D97-AF65-F5344CB8AC3E}">
        <p14:creationId xmlns:p14="http://schemas.microsoft.com/office/powerpoint/2010/main" val="536487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G2A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37" y="29262"/>
            <a:ext cx="756641" cy="896428"/>
          </a:xfrm>
          <a:prstGeom prst="rect">
            <a:avLst/>
          </a:prstGeom>
        </p:spPr>
      </p:pic>
      <p:sp>
        <p:nvSpPr>
          <p:cNvPr id="2" name="Espace réservé du numéro de diapositive 1"/>
          <p:cNvSpPr>
            <a:spLocks noGrp="1"/>
          </p:cNvSpPr>
          <p:nvPr>
            <p:ph type="sldNum" sz="quarter" idx="12"/>
          </p:nvPr>
        </p:nvSpPr>
        <p:spPr/>
        <p:txBody>
          <a:bodyPr/>
          <a:lstStyle/>
          <a:p>
            <a:fld id="{31B4FAC3-AF82-454A-855B-89B791887582}" type="slidenum">
              <a:rPr lang="fr-FR" smtClean="0"/>
              <a:t>21</a:t>
            </a:fld>
            <a:endParaRPr lang="fr-FR"/>
          </a:p>
        </p:txBody>
      </p:sp>
      <p:sp>
        <p:nvSpPr>
          <p:cNvPr id="6" name="Sous-titre 2">
            <a:extLst>
              <a:ext uri="{FF2B5EF4-FFF2-40B4-BE49-F238E27FC236}">
                <a16:creationId xmlns:a16="http://schemas.microsoft.com/office/drawing/2014/main" id="{5284C8F7-1C2C-4B5D-93A2-BC012D60762D}"/>
              </a:ext>
            </a:extLst>
          </p:cNvPr>
          <p:cNvSpPr txBox="1">
            <a:spLocks/>
          </p:cNvSpPr>
          <p:nvPr/>
        </p:nvSpPr>
        <p:spPr>
          <a:xfrm>
            <a:off x="0" y="0"/>
            <a:ext cx="12192000" cy="845819"/>
          </a:xfrm>
          <a:prstGeom prst="rect">
            <a:avLst/>
          </a:prstGeom>
          <a:solidFill>
            <a:srgbClr val="178376"/>
          </a:solidFill>
          <a:ln>
            <a:solidFill>
              <a:srgbClr val="178376"/>
            </a:solid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dirty="0">
                <a:solidFill>
                  <a:schemeClr val="bg1"/>
                </a:solidFill>
              </a:rPr>
              <a:t>La charte de confidentialité</a:t>
            </a:r>
          </a:p>
        </p:txBody>
      </p:sp>
      <p:sp>
        <p:nvSpPr>
          <p:cNvPr id="3" name="Rectangle 2">
            <a:extLst>
              <a:ext uri="{FF2B5EF4-FFF2-40B4-BE49-F238E27FC236}">
                <a16:creationId xmlns:a16="http://schemas.microsoft.com/office/drawing/2014/main" id="{E1276CDC-01A9-4653-8268-00D5E1B65701}"/>
              </a:ext>
            </a:extLst>
          </p:cNvPr>
          <p:cNvSpPr/>
          <p:nvPr/>
        </p:nvSpPr>
        <p:spPr>
          <a:xfrm>
            <a:off x="0" y="875081"/>
            <a:ext cx="12192000" cy="6090642"/>
          </a:xfrm>
          <a:prstGeom prst="rect">
            <a:avLst/>
          </a:prstGeom>
        </p:spPr>
        <p:txBody>
          <a:bodyPr wrap="square">
            <a:spAutoFit/>
          </a:bodyPr>
          <a:lstStyle/>
          <a:p>
            <a:pPr algn="ctr">
              <a:lnSpc>
                <a:spcPct val="115000"/>
              </a:lnSpc>
              <a:spcAft>
                <a:spcPts val="0"/>
              </a:spcAft>
            </a:pPr>
            <a:r>
              <a:rPr lang="fr-FR" sz="5400" b="1" dirty="0">
                <a:latin typeface="Calibri" panose="020F0502020204030204" pitchFamily="34" charset="0"/>
                <a:ea typeface="Calibri" panose="020F0502020204030204" pitchFamily="34" charset="0"/>
                <a:cs typeface="Century Gothic" panose="020B0502020202020204" pitchFamily="34" charset="0"/>
              </a:rPr>
              <a:t>CHARTE DE CONFIDENTIALITE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fr-FR" sz="3200" b="1" dirty="0">
                <a:latin typeface="Calibri" panose="020F0502020204030204" pitchFamily="34" charset="0"/>
                <a:ea typeface="Calibri" panose="020F0502020204030204" pitchFamily="34" charset="0"/>
                <a:cs typeface="Century Gothic" panose="020B0502020202020204" pitchFamily="34" charset="0"/>
              </a:rPr>
              <a:t>G2A ET </a:t>
            </a:r>
            <a:r>
              <a:rPr lang="fr-FR" sz="3200" b="1" dirty="0">
                <a:solidFill>
                  <a:srgbClr val="E46C0A"/>
                </a:solidFill>
                <a:latin typeface="Calibri" panose="020F0502020204030204" pitchFamily="34" charset="0"/>
                <a:ea typeface="Calibri" panose="020F0502020204030204" pitchFamily="34" charset="0"/>
                <a:cs typeface="Century Gothic" panose="020B0502020202020204" pitchFamily="34" charset="0"/>
              </a:rPr>
              <a:t>VOTRE SOCIETE </a:t>
            </a:r>
            <a:r>
              <a:rPr lang="fr-FR" sz="3200" b="1" dirty="0">
                <a:latin typeface="Calibri" panose="020F0502020204030204" pitchFamily="34" charset="0"/>
                <a:ea typeface="Calibri" panose="020F0502020204030204" pitchFamily="34" charset="0"/>
                <a:cs typeface="Century Gothic" panose="020B0502020202020204" pitchFamily="34" charset="0"/>
              </a:rPr>
              <a:t>S’ENGAGENT</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fr-FR" b="1" dirty="0">
                <a:latin typeface="Calibri" panose="020F0502020204030204" pitchFamily="34" charset="0"/>
                <a:ea typeface="Calibri" panose="020F0502020204030204" pitchFamily="34" charset="0"/>
                <a:cs typeface="Century Gothic" panose="020B0502020202020204" pitchFamily="34" charset="0"/>
              </a:rPr>
              <a:t> </a:t>
            </a:r>
            <a:r>
              <a:rPr lang="fr-FR" i="1" u="sng" dirty="0">
                <a:latin typeface="Calibri" panose="020F0502020204030204" pitchFamily="34" charset="0"/>
                <a:ea typeface="Calibri" panose="020F0502020204030204" pitchFamily="34" charset="0"/>
                <a:cs typeface="Century Gothic" panose="020B0502020202020204" pitchFamily="34" charset="0"/>
              </a:rPr>
              <a:t>Charte qui accompagne un accord de mise en place d’une passerelle « statistiques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fr-FR" i="1" dirty="0">
                <a:latin typeface="Calibri" panose="020F0502020204030204" pitchFamily="34" charset="0"/>
                <a:ea typeface="Calibri" panose="020F0502020204030204" pitchFamily="34" charset="0"/>
                <a:cs typeface="Century Gothic" panose="020B0502020202020204" pitchFamily="34"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dirty="0">
                <a:latin typeface="Calibri" panose="020F0502020204030204" pitchFamily="34" charset="0"/>
                <a:ea typeface="Calibri" panose="020F0502020204030204" pitchFamily="34" charset="0"/>
                <a:cs typeface="Century Gothic" panose="020B0502020202020204" pitchFamily="34" charset="0"/>
              </a:rPr>
              <a:t>La société G2A va suivre </a:t>
            </a:r>
            <a:r>
              <a:rPr lang="fr-FR" sz="1400" b="1" dirty="0">
                <a:latin typeface="Calibri" panose="020F0502020204030204" pitchFamily="34" charset="0"/>
                <a:ea typeface="Calibri" panose="020F0502020204030204" pitchFamily="34" charset="0"/>
                <a:cs typeface="Times New Roman" panose="02020603050405020304" pitchFamily="18" charset="0"/>
              </a:rPr>
              <a:t>l’observatoire touristique et économique de votre station/destination</a:t>
            </a:r>
            <a:r>
              <a:rPr lang="fr-FR" sz="1400" dirty="0">
                <a:latin typeface="Calibri" panose="020F0502020204030204" pitchFamily="34" charset="0"/>
                <a:ea typeface="Calibri" panose="020F0502020204030204" pitchFamily="34" charset="0"/>
                <a:cs typeface="Century Gothic" panose="020B0502020202020204" pitchFamily="34" charset="0"/>
              </a:rPr>
              <a:t>.</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dirty="0">
                <a:latin typeface="Calibri" panose="020F0502020204030204" pitchFamily="34" charset="0"/>
                <a:ea typeface="Calibri" panose="020F0502020204030204" pitchFamily="34" charset="0"/>
                <a:cs typeface="Century Gothic" panose="020B050202020202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dirty="0">
                <a:latin typeface="Calibri" panose="020F0502020204030204" pitchFamily="34" charset="0"/>
                <a:ea typeface="Calibri" panose="020F0502020204030204" pitchFamily="34" charset="0"/>
                <a:cs typeface="Century Gothic" panose="020B0502020202020204" pitchFamily="34" charset="0"/>
              </a:rPr>
              <a:t>Cet observatoire permet de mesurer les évolutions des lits, leurs transferts, leur exposition commerciale et le remplissage afférent. Il permettra de mettre en place des indicateurs pour la station en lien avec la politique commerciale et promotionnelle de la station et de ses sites et d’adapter les plans d’actions associés.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dirty="0">
                <a:latin typeface="Calibri" panose="020F0502020204030204" pitchFamily="34" charset="0"/>
                <a:ea typeface="Calibri" panose="020F0502020204030204" pitchFamily="34" charset="0"/>
                <a:cs typeface="Century Gothic" panose="020B050202020202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b="1" dirty="0">
                <a:latin typeface="Calibri" panose="020F0502020204030204" pitchFamily="34" charset="0"/>
                <a:ea typeface="Calibri" panose="020F0502020204030204" pitchFamily="34" charset="0"/>
                <a:cs typeface="Century Gothic" panose="020B0502020202020204" pitchFamily="34" charset="0"/>
              </a:rPr>
              <a:t>Les 2 sociétés G2A Consulting et </a:t>
            </a:r>
            <a:r>
              <a:rPr lang="fr-FR" sz="1400" b="1" dirty="0">
                <a:solidFill>
                  <a:srgbClr val="E46C0A"/>
                </a:solidFill>
                <a:latin typeface="Calibri" panose="020F0502020204030204" pitchFamily="34" charset="0"/>
                <a:ea typeface="Calibri" panose="020F0502020204030204" pitchFamily="34" charset="0"/>
                <a:cs typeface="Century Gothic" panose="020B0502020202020204" pitchFamily="34" charset="0"/>
              </a:rPr>
              <a:t>VOTRE SOCIETE</a:t>
            </a:r>
            <a:r>
              <a:rPr lang="fr-FR" sz="1400" b="1" dirty="0">
                <a:latin typeface="Calibri" panose="020F0502020204030204" pitchFamily="34" charset="0"/>
                <a:ea typeface="Calibri" panose="020F0502020204030204" pitchFamily="34" charset="0"/>
                <a:cs typeface="Century Gothic" panose="020B0502020202020204" pitchFamily="34" charset="0"/>
              </a:rPr>
              <a:t>, éditeur de logiciels, se sont rapprochées dans l’objectif de faciliter la collecte des informations auprès des centrales de réservation notamment et de proposer à leurs « clients » communs un process de collecte simple, rapide et sécurisé via une passerelle statistique établie entre l’hôtel et G2A Consulting.</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dirty="0">
                <a:latin typeface="Calibri" panose="020F0502020204030204" pitchFamily="34" charset="0"/>
                <a:ea typeface="Calibri" panose="020F0502020204030204" pitchFamily="34" charset="0"/>
                <a:cs typeface="Century Gothic" panose="020B050202020202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b="1" u="sng" dirty="0">
                <a:latin typeface="Calibri" panose="020F0502020204030204" pitchFamily="34" charset="0"/>
                <a:ea typeface="Calibri" panose="020F0502020204030204" pitchFamily="34" charset="0"/>
                <a:cs typeface="Century Gothic" panose="020B0502020202020204" pitchFamily="34" charset="0"/>
              </a:rPr>
              <a:t>G2A prend en charge le développement de cette passerelle « statistiques » mise en œuvre par  </a:t>
            </a:r>
            <a:r>
              <a:rPr lang="fr-FR" sz="1400" b="1" u="sng" dirty="0">
                <a:solidFill>
                  <a:srgbClr val="E46C0A"/>
                </a:solidFill>
                <a:latin typeface="Calibri" panose="020F0502020204030204" pitchFamily="34" charset="0"/>
                <a:ea typeface="Calibri" panose="020F0502020204030204" pitchFamily="34" charset="0"/>
                <a:cs typeface="Century Gothic" panose="020B0502020202020204" pitchFamily="34" charset="0"/>
              </a:rPr>
              <a:t>VOTRE SOCIETE </a:t>
            </a:r>
            <a:r>
              <a:rPr lang="fr-FR" sz="1400" b="1" u="sng" dirty="0">
                <a:latin typeface="Calibri" panose="020F0502020204030204" pitchFamily="34" charset="0"/>
                <a:ea typeface="Calibri" panose="020F0502020204030204" pitchFamily="34" charset="0"/>
                <a:cs typeface="Century Gothic" panose="020B0502020202020204" pitchFamily="34" charset="0"/>
              </a:rPr>
              <a:t>qui l’installe après accord express de son client</a:t>
            </a:r>
            <a:r>
              <a:rPr lang="fr-FR" sz="1400" dirty="0">
                <a:latin typeface="Calibri" panose="020F0502020204030204" pitchFamily="34" charset="0"/>
                <a:ea typeface="Calibri" panose="020F0502020204030204" pitchFamily="34" charset="0"/>
                <a:cs typeface="Century Gothic" panose="020B050202020202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dirty="0">
                <a:latin typeface="Calibri" panose="020F0502020204030204" pitchFamily="34" charset="0"/>
                <a:ea typeface="Calibri" panose="020F0502020204030204" pitchFamily="34" charset="0"/>
                <a:cs typeface="Century Gothic" panose="020B050202020202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dirty="0">
                <a:latin typeface="Calibri" panose="020F0502020204030204" pitchFamily="34" charset="0"/>
                <a:ea typeface="Calibri" panose="020F0502020204030204" pitchFamily="34" charset="0"/>
                <a:cs typeface="Century Gothic" panose="020B0502020202020204" pitchFamily="34" charset="0"/>
              </a:rPr>
              <a:t>Cette passerelle permet de collecter de l’information directement sur le système de gestion hôtelière et pour des champs identifiés et limités à un format défini.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b="1" dirty="0">
                <a:latin typeface="Calibri" panose="020F0502020204030204" pitchFamily="34" charset="0"/>
                <a:ea typeface="Calibri" panose="020F0502020204030204" pitchFamily="34" charset="0"/>
                <a:cs typeface="Century Gothic" panose="020B0502020202020204" pitchFamily="34" charset="0"/>
              </a:rPr>
              <a:t>Ces données concernent essentiellement des informations sur le remplissage (taux d’occupation, taux de remplissage, prix public…). </a:t>
            </a:r>
            <a:r>
              <a:rPr lang="fr-FR" sz="1400" dirty="0">
                <a:latin typeface="Calibri" panose="020F0502020204030204" pitchFamily="34" charset="0"/>
                <a:ea typeface="Calibri" panose="020F0502020204030204" pitchFamily="34" charset="0"/>
                <a:cs typeface="Century Gothic" panose="020B0502020202020204" pitchFamily="34" charset="0"/>
              </a:rPr>
              <a:t>Annexe ci-dessous.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b="1" dirty="0">
                <a:latin typeface="Calibri" panose="020F0502020204030204" pitchFamily="34" charset="0"/>
                <a:ea typeface="Calibri" panose="020F0502020204030204" pitchFamily="34" charset="0"/>
                <a:cs typeface="Century Gothic" panose="020B050202020202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b="1" dirty="0">
                <a:latin typeface="Calibri" panose="020F0502020204030204" pitchFamily="34" charset="0"/>
                <a:ea typeface="Calibri" panose="020F0502020204030204" pitchFamily="34" charset="0"/>
                <a:cs typeface="Century Gothic" panose="020B0502020202020204" pitchFamily="34" charset="0"/>
              </a:rPr>
              <a:t>C’est aussi un gain de temps récurrent vous concernant : plus de formulaire à remplir !</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4145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G2A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37" y="29262"/>
            <a:ext cx="756641" cy="896428"/>
          </a:xfrm>
          <a:prstGeom prst="rect">
            <a:avLst/>
          </a:prstGeom>
        </p:spPr>
      </p:pic>
      <p:sp>
        <p:nvSpPr>
          <p:cNvPr id="2" name="Espace réservé du numéro de diapositive 1"/>
          <p:cNvSpPr>
            <a:spLocks noGrp="1"/>
          </p:cNvSpPr>
          <p:nvPr>
            <p:ph type="sldNum" sz="quarter" idx="12"/>
          </p:nvPr>
        </p:nvSpPr>
        <p:spPr/>
        <p:txBody>
          <a:bodyPr/>
          <a:lstStyle/>
          <a:p>
            <a:fld id="{31B4FAC3-AF82-454A-855B-89B791887582}" type="slidenum">
              <a:rPr lang="fr-FR" smtClean="0"/>
              <a:t>22</a:t>
            </a:fld>
            <a:endParaRPr lang="fr-FR"/>
          </a:p>
        </p:txBody>
      </p:sp>
      <p:sp>
        <p:nvSpPr>
          <p:cNvPr id="6" name="Sous-titre 2">
            <a:extLst>
              <a:ext uri="{FF2B5EF4-FFF2-40B4-BE49-F238E27FC236}">
                <a16:creationId xmlns:a16="http://schemas.microsoft.com/office/drawing/2014/main" id="{5284C8F7-1C2C-4B5D-93A2-BC012D60762D}"/>
              </a:ext>
            </a:extLst>
          </p:cNvPr>
          <p:cNvSpPr txBox="1">
            <a:spLocks/>
          </p:cNvSpPr>
          <p:nvPr/>
        </p:nvSpPr>
        <p:spPr>
          <a:xfrm>
            <a:off x="0" y="0"/>
            <a:ext cx="12192000" cy="845819"/>
          </a:xfrm>
          <a:prstGeom prst="rect">
            <a:avLst/>
          </a:prstGeom>
          <a:solidFill>
            <a:srgbClr val="178376"/>
          </a:solidFill>
          <a:ln>
            <a:solidFill>
              <a:srgbClr val="178376"/>
            </a:solid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dirty="0">
                <a:solidFill>
                  <a:schemeClr val="bg1"/>
                </a:solidFill>
              </a:rPr>
              <a:t>La charte de confidentialité</a:t>
            </a:r>
          </a:p>
        </p:txBody>
      </p:sp>
      <p:sp>
        <p:nvSpPr>
          <p:cNvPr id="15" name="Rectangle 14">
            <a:extLst>
              <a:ext uri="{FF2B5EF4-FFF2-40B4-BE49-F238E27FC236}">
                <a16:creationId xmlns:a16="http://schemas.microsoft.com/office/drawing/2014/main" id="{89A0A6F4-5649-462F-851D-6B8D4AEB4ABF}"/>
              </a:ext>
            </a:extLst>
          </p:cNvPr>
          <p:cNvSpPr/>
          <p:nvPr/>
        </p:nvSpPr>
        <p:spPr>
          <a:xfrm>
            <a:off x="0" y="845819"/>
            <a:ext cx="12298326" cy="5776261"/>
          </a:xfrm>
          <a:prstGeom prst="rect">
            <a:avLst/>
          </a:prstGeom>
        </p:spPr>
        <p:txBody>
          <a:bodyPr wrap="square">
            <a:spAutoFit/>
          </a:bodyPr>
          <a:lstStyle/>
          <a:p>
            <a:pPr algn="just">
              <a:lnSpc>
                <a:spcPct val="115000"/>
              </a:lnSpc>
              <a:spcAft>
                <a:spcPts val="0"/>
              </a:spcAft>
            </a:pPr>
            <a:r>
              <a:rPr lang="fr-FR" sz="1400" b="1" u="sng" dirty="0">
                <a:latin typeface="Calibri" panose="020F0502020204030204" pitchFamily="34" charset="0"/>
                <a:ea typeface="Calibri" panose="020F0502020204030204" pitchFamily="34" charset="0"/>
                <a:cs typeface="Century Gothic" panose="020B0502020202020204" pitchFamily="34" charset="0"/>
              </a:rPr>
              <a:t>CONFIDENTIALITE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b="1" dirty="0">
                <a:latin typeface="Calibri" panose="020F0502020204030204" pitchFamily="34" charset="0"/>
                <a:ea typeface="Calibri" panose="020F0502020204030204" pitchFamily="34" charset="0"/>
                <a:cs typeface="Century Gothic" panose="020B050202020202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b="1" dirty="0">
                <a:latin typeface="Calibri" panose="020F0502020204030204" pitchFamily="34" charset="0"/>
                <a:ea typeface="Calibri" panose="020F0502020204030204" pitchFamily="34" charset="0"/>
                <a:cs typeface="Century Gothic" panose="020B0502020202020204" pitchFamily="34" charset="0"/>
              </a:rPr>
              <a:t> G2A, ce sont des valeurs de confidentialité, crédibilité, professionnalisme reconnues qui sont partagées au quotidien.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b="1" dirty="0">
                <a:latin typeface="Calibri" panose="020F0502020204030204" pitchFamily="34" charset="0"/>
                <a:ea typeface="Calibri" panose="020F0502020204030204" pitchFamily="34" charset="0"/>
                <a:cs typeface="Century Gothic" panose="020B0502020202020204" pitchFamily="34" charset="0"/>
              </a:rPr>
              <a:t> </a:t>
            </a:r>
            <a:r>
              <a:rPr lang="fr-FR" sz="1400" dirty="0">
                <a:latin typeface="Calibri" panose="020F0502020204030204" pitchFamily="34" charset="0"/>
                <a:ea typeface="Calibri" panose="020F0502020204030204" pitchFamily="34" charset="0"/>
                <a:cs typeface="Century Gothic" panose="020B0502020202020204" pitchFamily="34" charset="0"/>
              </a:rPr>
              <a:t>Compte tenu de nos engagements communs, nous tenons à garantir ces principes fondamentaux de confidentialité avec nos clients.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b="1" dirty="0">
                <a:latin typeface="Calibri" panose="020F0502020204030204" pitchFamily="34" charset="0"/>
                <a:ea typeface="Calibri" panose="020F0502020204030204" pitchFamily="34" charset="0"/>
                <a:cs typeface="Century Gothic" panose="020B050202020202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b="1" u="sng" dirty="0">
                <a:latin typeface="Calibri" panose="020F0502020204030204" pitchFamily="34" charset="0"/>
                <a:ea typeface="Calibri" panose="020F0502020204030204" pitchFamily="34" charset="0"/>
                <a:cs typeface="Century Gothic" panose="020B0502020202020204" pitchFamily="34" charset="0"/>
              </a:rPr>
              <a:t>L’ensemble des données collectées restent votre propriété exclusive et G2A s’engage à ne transmettre dans son rapport final et à ces clients (Offices de tourisme.) que des données « digérées, agrégées » et entièrement anonymes.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dirty="0">
                <a:latin typeface="Calibri" panose="020F0502020204030204" pitchFamily="34" charset="0"/>
                <a:ea typeface="Calibri" panose="020F0502020204030204" pitchFamily="34" charset="0"/>
                <a:cs typeface="Century Gothic" panose="020B050202020202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dirty="0">
                <a:latin typeface="Calibri" panose="020F0502020204030204" pitchFamily="34" charset="0"/>
                <a:ea typeface="Calibri" panose="020F0502020204030204" pitchFamily="34" charset="0"/>
                <a:cs typeface="Century Gothic" panose="020B0502020202020204" pitchFamily="34" charset="0"/>
              </a:rPr>
              <a:t>Par ailleurs, en ce qui vous concerne, des données de positionnement vous seront restituées permettant ainsi de situer votre activité en termes de remplissage, prix public pratiqué…en lien avec votre secteur d’appartenance. Ces éléments vous sont transmis soit sous format électronique soit accessible à partir d’une plateforme d’échange de données.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dirty="0">
                <a:latin typeface="Calibri" panose="020F0502020204030204" pitchFamily="34" charset="0"/>
                <a:ea typeface="Calibri" panose="020F0502020204030204" pitchFamily="34" charset="0"/>
                <a:cs typeface="Century Gothic" panose="020B050202020202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fr-FR" sz="1400" dirty="0">
                <a:latin typeface="Calibri" panose="020F0502020204030204" pitchFamily="34" charset="0"/>
                <a:ea typeface="Calibri" panose="020F0502020204030204" pitchFamily="34" charset="0"/>
                <a:cs typeface="Century Gothic" panose="020B0502020202020204" pitchFamily="34" charset="0"/>
              </a:rPr>
              <a:t>*******</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dirty="0">
                <a:latin typeface="Calibri" panose="020F0502020204030204" pitchFamily="34" charset="0"/>
                <a:ea typeface="Calibri" panose="020F0502020204030204" pitchFamily="34" charset="0"/>
                <a:cs typeface="Century Gothic" panose="020B050202020202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dirty="0">
                <a:latin typeface="Calibri" panose="020F0502020204030204" pitchFamily="34" charset="0"/>
                <a:ea typeface="Calibri" panose="020F0502020204030204" pitchFamily="34" charset="0"/>
                <a:cs typeface="Century Gothic" panose="020B0502020202020204" pitchFamily="34" charset="0"/>
              </a:rPr>
              <a:t>Je soussigné(e), </a:t>
            </a:r>
            <a:r>
              <a:rPr lang="fr-FR" sz="1400" dirty="0">
                <a:latin typeface="Calibri" panose="020F0502020204030204" pitchFamily="34" charset="0"/>
                <a:ea typeface="Calibri" panose="020F0502020204030204" pitchFamily="34" charset="0"/>
                <a:cs typeface="Times New Roman" panose="02020603050405020304" pitchFamily="18" charset="0"/>
              </a:rPr>
              <a:t>Monsieur/Madame ………………………………………………….. représentant de la structure ……………………………………………………………………. donne l’autorisation </a:t>
            </a:r>
            <a:r>
              <a:rPr lang="fr-FR" sz="1400" dirty="0">
                <a:latin typeface="Calibri" panose="020F0502020204030204" pitchFamily="34" charset="0"/>
                <a:ea typeface="Calibri" panose="020F0502020204030204" pitchFamily="34" charset="0"/>
                <a:cs typeface="Century Gothic" panose="020B0502020202020204" pitchFamily="34" charset="0"/>
              </a:rPr>
              <a:t>à </a:t>
            </a:r>
            <a:r>
              <a:rPr lang="fr-FR" sz="1400" dirty="0">
                <a:solidFill>
                  <a:srgbClr val="E46C0A"/>
                </a:solidFill>
                <a:latin typeface="Calibri" panose="020F0502020204030204" pitchFamily="34" charset="0"/>
                <a:ea typeface="Calibri" panose="020F0502020204030204" pitchFamily="34" charset="0"/>
                <a:cs typeface="Century Gothic" panose="020B0502020202020204" pitchFamily="34" charset="0"/>
              </a:rPr>
              <a:t>VOTRE SOCIETE </a:t>
            </a:r>
            <a:r>
              <a:rPr lang="fr-FR" sz="1400" dirty="0">
                <a:latin typeface="Calibri" panose="020F0502020204030204" pitchFamily="34" charset="0"/>
                <a:ea typeface="Calibri" panose="020F0502020204030204" pitchFamily="34" charset="0"/>
                <a:cs typeface="Century Gothic" panose="020B0502020202020204" pitchFamily="34" charset="0"/>
              </a:rPr>
              <a:t>pour établir une passerelle entre la structure et G2A Consulting, à la charge de G2A Consulting dans les conditions et termes évoqués ci-dessus.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dirty="0">
                <a:latin typeface="Calibri" panose="020F0502020204030204" pitchFamily="34" charset="0"/>
                <a:ea typeface="Calibri" panose="020F0502020204030204" pitchFamily="34" charset="0"/>
                <a:cs typeface="Century Gothic" panose="020B050202020202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dirty="0">
                <a:latin typeface="Calibri" panose="020F0502020204030204" pitchFamily="34" charset="0"/>
                <a:ea typeface="Calibri" panose="020F0502020204030204" pitchFamily="34" charset="0"/>
                <a:cs typeface="Century Gothic" panose="020B050202020202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dirty="0">
                <a:latin typeface="Arial" panose="020B060402020202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b="1" dirty="0">
                <a:latin typeface="Arial" panose="020B0604020202020204" pitchFamily="34" charset="0"/>
                <a:ea typeface="Calibri" panose="020F0502020204030204" pitchFamily="34" charset="0"/>
                <a:cs typeface="Times New Roman" panose="02020603050405020304" pitchFamily="18" charset="0"/>
              </a:rPr>
              <a:t>Date</a:t>
            </a:r>
            <a:r>
              <a:rPr lang="fr-FR" sz="1400" dirty="0">
                <a:latin typeface="Arial" panose="020B0604020202020204" pitchFamily="34" charset="0"/>
                <a:ea typeface="Calibri" panose="020F0502020204030204" pitchFamily="34" charset="0"/>
                <a:cs typeface="Times New Roman" panose="02020603050405020304" pitchFamily="18" charset="0"/>
              </a:rPr>
              <a:t> : </a:t>
            </a:r>
          </a:p>
          <a:p>
            <a:pPr>
              <a:lnSpc>
                <a:spcPct val="115000"/>
              </a:lnSpc>
              <a:spcAft>
                <a:spcPts val="0"/>
              </a:spcAft>
            </a:pPr>
            <a:r>
              <a:rPr lang="fr-FR" sz="1400" dirty="0">
                <a:latin typeface="Arial" panose="020B0604020202020204" pitchFamily="34" charset="0"/>
                <a:ea typeface="Calibri" panose="020F0502020204030204" pitchFamily="34" charset="0"/>
                <a:cs typeface="Times New Roman" panose="02020603050405020304" pitchFamily="18" charset="0"/>
              </a:rPr>
              <a:t>S</a:t>
            </a:r>
            <a:r>
              <a:rPr lang="fr-FR" sz="1400" b="1" dirty="0">
                <a:latin typeface="Arial" panose="020B0604020202020204" pitchFamily="34" charset="0"/>
                <a:ea typeface="Calibri" panose="020F0502020204030204" pitchFamily="34" charset="0"/>
                <a:cs typeface="Times New Roman" panose="02020603050405020304" pitchFamily="18" charset="0"/>
              </a:rPr>
              <a:t>ignature précédée de la mention manuscrite</a:t>
            </a:r>
          </a:p>
          <a:p>
            <a:pPr>
              <a:lnSpc>
                <a:spcPct val="115000"/>
              </a:lnSpc>
              <a:spcAft>
                <a:spcPts val="0"/>
              </a:spcAft>
            </a:pPr>
            <a:r>
              <a:rPr lang="fr-FR" sz="1400" b="1" dirty="0">
                <a:latin typeface="Arial" panose="020B0604020202020204" pitchFamily="34" charset="0"/>
                <a:ea typeface="Calibri" panose="020F0502020204030204" pitchFamily="34" charset="0"/>
                <a:cs typeface="Times New Roman" panose="02020603050405020304" pitchFamily="18" charset="0"/>
              </a:rPr>
              <a:t>Bon pour accord</a:t>
            </a:r>
            <a:r>
              <a:rPr lang="fr-FR" sz="1400" dirty="0">
                <a:latin typeface="Arial" panose="020B060402020202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dirty="0">
                <a:latin typeface="Calibri" panose="020F0502020204030204" pitchFamily="34" charset="0"/>
                <a:ea typeface="Calibri" panose="020F0502020204030204" pitchFamily="34" charset="0"/>
                <a:cs typeface="Arial" panose="020B060402020202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2628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G2A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37" y="29262"/>
            <a:ext cx="756641" cy="896428"/>
          </a:xfrm>
          <a:prstGeom prst="rect">
            <a:avLst/>
          </a:prstGeom>
        </p:spPr>
      </p:pic>
      <p:sp>
        <p:nvSpPr>
          <p:cNvPr id="10" name="Sous-titre 2"/>
          <p:cNvSpPr txBox="1">
            <a:spLocks/>
          </p:cNvSpPr>
          <p:nvPr/>
        </p:nvSpPr>
        <p:spPr>
          <a:xfrm>
            <a:off x="0" y="0"/>
            <a:ext cx="12192000" cy="845819"/>
          </a:xfrm>
          <a:prstGeom prst="rect">
            <a:avLst/>
          </a:prstGeom>
          <a:solidFill>
            <a:srgbClr val="178376"/>
          </a:solidFill>
          <a:ln>
            <a:solidFill>
              <a:srgbClr val="178376"/>
            </a:solid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dirty="0">
                <a:solidFill>
                  <a:schemeClr val="bg1"/>
                </a:solidFill>
              </a:rPr>
              <a:t>Contacts</a:t>
            </a:r>
          </a:p>
        </p:txBody>
      </p:sp>
      <p:sp>
        <p:nvSpPr>
          <p:cNvPr id="2" name="Espace réservé du numéro de diapositive 1"/>
          <p:cNvSpPr>
            <a:spLocks noGrp="1"/>
          </p:cNvSpPr>
          <p:nvPr>
            <p:ph type="sldNum" sz="quarter" idx="12"/>
          </p:nvPr>
        </p:nvSpPr>
        <p:spPr/>
        <p:txBody>
          <a:bodyPr/>
          <a:lstStyle/>
          <a:p>
            <a:fld id="{31B4FAC3-AF82-454A-855B-89B791887582}" type="slidenum">
              <a:rPr lang="fr-FR" smtClean="0"/>
              <a:t>23</a:t>
            </a:fld>
            <a:endParaRPr lang="fr-FR"/>
          </a:p>
        </p:txBody>
      </p:sp>
      <p:sp>
        <p:nvSpPr>
          <p:cNvPr id="3" name="Rectangle 2">
            <a:extLst>
              <a:ext uri="{FF2B5EF4-FFF2-40B4-BE49-F238E27FC236}">
                <a16:creationId xmlns:a16="http://schemas.microsoft.com/office/drawing/2014/main" id="{5A36CAEA-6353-4EAE-9925-1AA25AC32932}"/>
              </a:ext>
            </a:extLst>
          </p:cNvPr>
          <p:cNvSpPr/>
          <p:nvPr/>
        </p:nvSpPr>
        <p:spPr>
          <a:xfrm>
            <a:off x="0" y="1267714"/>
            <a:ext cx="12192000" cy="3323987"/>
          </a:xfrm>
          <a:prstGeom prst="rect">
            <a:avLst/>
          </a:prstGeom>
        </p:spPr>
        <p:txBody>
          <a:bodyPr wrap="square">
            <a:spAutoFit/>
          </a:bodyPr>
          <a:lstStyle/>
          <a:p>
            <a:pPr>
              <a:spcAft>
                <a:spcPts val="0"/>
              </a:spcAft>
            </a:pPr>
            <a:r>
              <a:rPr lang="fr-FR" dirty="0">
                <a:latin typeface="Calibri" panose="020F0502020204030204" pitchFamily="34" charset="0"/>
                <a:ea typeface="Calibri" panose="020F0502020204030204" pitchFamily="34" charset="0"/>
              </a:rPr>
              <a:t> </a:t>
            </a:r>
          </a:p>
          <a:p>
            <a:pPr algn="ctr">
              <a:spcAft>
                <a:spcPts val="0"/>
              </a:spcAft>
            </a:pPr>
            <a:r>
              <a:rPr lang="fr-FR" b="1" dirty="0">
                <a:latin typeface="Calibri" panose="020F0502020204030204" pitchFamily="34" charset="0"/>
                <a:ea typeface="Calibri" panose="020F0502020204030204" pitchFamily="34" charset="0"/>
              </a:rPr>
              <a:t>Serait-ce possible d’échanger afin d’envisager la mise en place d’une passerelle avec vous ? </a:t>
            </a:r>
          </a:p>
          <a:p>
            <a:pPr algn="ctr">
              <a:spcAft>
                <a:spcPts val="0"/>
              </a:spcAft>
            </a:pPr>
            <a:r>
              <a:rPr lang="fr-FR" b="1" dirty="0">
                <a:latin typeface="Calibri" panose="020F0502020204030204" pitchFamily="34" charset="0"/>
                <a:ea typeface="Calibri" panose="020F0502020204030204" pitchFamily="34" charset="0"/>
              </a:rPr>
              <a:t>A votre disposition si vous avez des questions.</a:t>
            </a:r>
          </a:p>
          <a:p>
            <a:pPr algn="ctr">
              <a:spcAft>
                <a:spcPts val="0"/>
              </a:spcAft>
            </a:pPr>
            <a:endParaRPr lang="fr-FR" b="1" dirty="0">
              <a:latin typeface="Calibri" panose="020F0502020204030204" pitchFamily="34" charset="0"/>
              <a:ea typeface="Calibri" panose="020F0502020204030204" pitchFamily="34" charset="0"/>
            </a:endParaRPr>
          </a:p>
          <a:p>
            <a:pPr>
              <a:spcAft>
                <a:spcPts val="0"/>
              </a:spcAft>
            </a:pPr>
            <a:endParaRPr lang="fr-FR" dirty="0">
              <a:latin typeface="Calibri" panose="020F0502020204030204" pitchFamily="34" charset="0"/>
              <a:ea typeface="Calibri" panose="020F0502020204030204" pitchFamily="34" charset="0"/>
            </a:endParaRPr>
          </a:p>
          <a:p>
            <a:pPr algn="ctr">
              <a:spcAft>
                <a:spcPts val="0"/>
              </a:spcAft>
            </a:pPr>
            <a:r>
              <a:rPr lang="fr-FR" sz="2400" b="1" dirty="0">
                <a:solidFill>
                  <a:srgbClr val="178376"/>
                </a:solidFill>
                <a:latin typeface="Calibri" panose="020F0502020204030204" pitchFamily="34" charset="0"/>
                <a:ea typeface="Calibri" panose="020F0502020204030204" pitchFamily="34" charset="0"/>
              </a:rPr>
              <a:t>Alain VITALE (partie technique 06 61 32 27 12) </a:t>
            </a:r>
            <a:r>
              <a:rPr lang="fr-FR" sz="2400" b="1" dirty="0">
                <a:solidFill>
                  <a:srgbClr val="178376"/>
                </a:solidFill>
                <a:latin typeface="Calibri" panose="020F0502020204030204" pitchFamily="34" charset="0"/>
                <a:ea typeface="Calibri" panose="020F0502020204030204" pitchFamily="34" charset="0"/>
                <a:hlinkClick r:id="rId4"/>
              </a:rPr>
              <a:t>alain.vitale@g2a-consulting.fr</a:t>
            </a:r>
            <a:r>
              <a:rPr lang="fr-FR" sz="2400" b="1" dirty="0">
                <a:solidFill>
                  <a:srgbClr val="178376"/>
                </a:solidFill>
                <a:latin typeface="Calibri" panose="020F0502020204030204" pitchFamily="34" charset="0"/>
                <a:ea typeface="Calibri" panose="020F0502020204030204" pitchFamily="34" charset="0"/>
              </a:rPr>
              <a:t> </a:t>
            </a:r>
          </a:p>
          <a:p>
            <a:pPr algn="ctr">
              <a:spcAft>
                <a:spcPts val="0"/>
              </a:spcAft>
            </a:pPr>
            <a:endParaRPr lang="fr-FR" sz="2400" b="1" dirty="0">
              <a:solidFill>
                <a:srgbClr val="178376"/>
              </a:solidFill>
              <a:latin typeface="Calibri" panose="020F0502020204030204" pitchFamily="34" charset="0"/>
              <a:ea typeface="Calibri" panose="020F0502020204030204" pitchFamily="34" charset="0"/>
            </a:endParaRPr>
          </a:p>
          <a:p>
            <a:pPr algn="ctr"/>
            <a:r>
              <a:rPr lang="fr-FR" sz="2400" b="1" dirty="0">
                <a:solidFill>
                  <a:srgbClr val="178376"/>
                </a:solidFill>
                <a:latin typeface="Calibri" panose="020F0502020204030204" pitchFamily="34" charset="0"/>
                <a:ea typeface="Calibri" panose="020F0502020204030204" pitchFamily="34" charset="0"/>
              </a:rPr>
              <a:t>Gilles REVIAL (partie commerciale 06 8000 02 40) </a:t>
            </a:r>
            <a:r>
              <a:rPr lang="fr-FR" sz="2400" b="1" dirty="0">
                <a:solidFill>
                  <a:srgbClr val="178376"/>
                </a:solidFill>
                <a:latin typeface="Calibri" panose="020F0502020204030204" pitchFamily="34" charset="0"/>
                <a:ea typeface="Calibri" panose="020F0502020204030204" pitchFamily="34" charset="0"/>
                <a:hlinkClick r:id="rId5"/>
              </a:rPr>
              <a:t>gilles.revial@g2a-consulting.fr</a:t>
            </a:r>
            <a:r>
              <a:rPr lang="fr-FR" sz="2400" b="1" dirty="0">
                <a:solidFill>
                  <a:srgbClr val="178376"/>
                </a:solidFill>
                <a:latin typeface="Calibri" panose="020F0502020204030204" pitchFamily="34" charset="0"/>
                <a:ea typeface="Calibri" panose="020F0502020204030204" pitchFamily="34" charset="0"/>
              </a:rPr>
              <a:t> </a:t>
            </a:r>
          </a:p>
          <a:p>
            <a:pPr algn="ctr">
              <a:spcAft>
                <a:spcPts val="0"/>
              </a:spcAft>
            </a:pPr>
            <a:endParaRPr lang="fr-FR" sz="2400" b="1" dirty="0">
              <a:solidFill>
                <a:srgbClr val="178376"/>
              </a:solidFill>
              <a:latin typeface="Calibri" panose="020F0502020204030204" pitchFamily="34" charset="0"/>
              <a:ea typeface="Calibri" panose="020F0502020204030204" pitchFamily="34" charset="0"/>
            </a:endParaRPr>
          </a:p>
          <a:p>
            <a:pPr algn="ctr">
              <a:spcAft>
                <a:spcPts val="0"/>
              </a:spcAft>
            </a:pPr>
            <a:r>
              <a:rPr lang="fr-FR" sz="2400" b="1" dirty="0">
                <a:solidFill>
                  <a:srgbClr val="178376"/>
                </a:solidFill>
                <a:latin typeface="Calibri" panose="020F0502020204030204" pitchFamily="34" charset="0"/>
                <a:ea typeface="Calibri" panose="020F0502020204030204" pitchFamily="34" charset="0"/>
              </a:rPr>
              <a:t>Co-gérants G2A-Consulting</a:t>
            </a:r>
          </a:p>
        </p:txBody>
      </p:sp>
    </p:spTree>
    <p:extLst>
      <p:ext uri="{BB962C8B-B14F-4D97-AF65-F5344CB8AC3E}">
        <p14:creationId xmlns:p14="http://schemas.microsoft.com/office/powerpoint/2010/main" val="89958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610600" y="6356350"/>
            <a:ext cx="2743200" cy="365125"/>
          </a:xfrm>
        </p:spPr>
        <p:txBody>
          <a:bodyPr/>
          <a:lstStyle/>
          <a:p>
            <a:fld id="{31B4FAC3-AF82-454A-855B-89B791887582}" type="slidenum">
              <a:rPr lang="fr-FR" smtClean="0"/>
              <a:t>3</a:t>
            </a:fld>
            <a:endParaRPr lang="fr-FR" dirty="0"/>
          </a:p>
        </p:txBody>
      </p:sp>
      <p:sp>
        <p:nvSpPr>
          <p:cNvPr id="8" name="Espace réservé du numéro de diapositive 1"/>
          <p:cNvSpPr txBox="1">
            <a:spLocks/>
          </p:cNvSpPr>
          <p:nvPr/>
        </p:nvSpPr>
        <p:spPr>
          <a:xfrm>
            <a:off x="11684000" y="6498001"/>
            <a:ext cx="508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B4FAC3-AF82-454A-855B-89B791887582}" type="slidenum">
              <a:rPr lang="fr-FR" sz="1600" smtClean="0">
                <a:solidFill>
                  <a:srgbClr val="FFFFFF"/>
                </a:solidFill>
              </a:rPr>
              <a:pPr algn="ctr"/>
              <a:t>3</a:t>
            </a:fld>
            <a:endParaRPr lang="fr-FR" sz="1600" dirty="0">
              <a:solidFill>
                <a:srgbClr val="FFFFFF"/>
              </a:solidFill>
            </a:endParaRPr>
          </a:p>
        </p:txBody>
      </p:sp>
      <p:sp>
        <p:nvSpPr>
          <p:cNvPr id="9" name="Sous-titre 2"/>
          <p:cNvSpPr txBox="1">
            <a:spLocks/>
          </p:cNvSpPr>
          <p:nvPr/>
        </p:nvSpPr>
        <p:spPr>
          <a:xfrm>
            <a:off x="760292" y="621553"/>
            <a:ext cx="11126907" cy="584947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endParaRPr lang="fr-FR" sz="1600" dirty="0">
              <a:latin typeface="Century Gothic"/>
              <a:ea typeface="Tahoma" panose="020B0604030504040204" pitchFamily="34" charset="0"/>
              <a:cs typeface="Century Gothic"/>
              <a:sym typeface="Wingdings" panose="05000000000000000000" pitchFamily="2" charset="2"/>
            </a:endParaRPr>
          </a:p>
        </p:txBody>
      </p:sp>
      <p:sp>
        <p:nvSpPr>
          <p:cNvPr id="10" name="Rectangle 9"/>
          <p:cNvSpPr/>
          <p:nvPr/>
        </p:nvSpPr>
        <p:spPr>
          <a:xfrm>
            <a:off x="0" y="0"/>
            <a:ext cx="12192000" cy="562708"/>
          </a:xfrm>
          <a:prstGeom prst="rect">
            <a:avLst/>
          </a:prstGeom>
          <a:solidFill>
            <a:srgbClr val="1783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Century Gothic" panose="020B0502020202020204" pitchFamily="34" charset="0"/>
              </a:rPr>
              <a:t>Nos produits</a:t>
            </a:r>
          </a:p>
        </p:txBody>
      </p:sp>
      <p:grpSp>
        <p:nvGrpSpPr>
          <p:cNvPr id="11" name="Groupe 10"/>
          <p:cNvGrpSpPr/>
          <p:nvPr/>
        </p:nvGrpSpPr>
        <p:grpSpPr>
          <a:xfrm>
            <a:off x="398705" y="576196"/>
            <a:ext cx="10823783" cy="5908316"/>
            <a:chOff x="-36513" y="1012825"/>
            <a:chExt cx="9145588" cy="4648200"/>
          </a:xfrm>
        </p:grpSpPr>
        <p:pic>
          <p:nvPicPr>
            <p:cNvPr id="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052513"/>
              <a:ext cx="3014663"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425" y="1012825"/>
              <a:ext cx="3006725"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825" y="1020763"/>
              <a:ext cx="3016250" cy="4640262"/>
            </a:xfrm>
            <a:prstGeom prst="rect">
              <a:avLst/>
            </a:prstGeom>
            <a:noFill/>
            <a:ln w="57150">
              <a:solidFill>
                <a:srgbClr val="7030A0"/>
              </a:solidFill>
              <a:miter lim="800000"/>
              <a:headEnd/>
              <a:tailEnd/>
            </a:ln>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CD5F267B-FC08-4BA6-B620-B446CBD3C4F2}"/>
              </a:ext>
            </a:extLst>
          </p:cNvPr>
          <p:cNvSpPr/>
          <p:nvPr/>
        </p:nvSpPr>
        <p:spPr>
          <a:xfrm>
            <a:off x="596348" y="5565913"/>
            <a:ext cx="238539" cy="450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A7A5746-CF61-466A-90A5-65EBF89597A3}"/>
              </a:ext>
            </a:extLst>
          </p:cNvPr>
          <p:cNvSpPr/>
          <p:nvPr/>
        </p:nvSpPr>
        <p:spPr>
          <a:xfrm>
            <a:off x="4179638" y="5433393"/>
            <a:ext cx="238539" cy="450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8A0E6EDC-AFB2-4D10-8D10-A1966238E288}"/>
              </a:ext>
            </a:extLst>
          </p:cNvPr>
          <p:cNvSpPr/>
          <p:nvPr/>
        </p:nvSpPr>
        <p:spPr>
          <a:xfrm>
            <a:off x="821635" y="5327374"/>
            <a:ext cx="993913" cy="410817"/>
          </a:xfrm>
          <a:prstGeom prst="rect">
            <a:avLst/>
          </a:prstGeom>
          <a:solidFill>
            <a:srgbClr val="178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40</a:t>
            </a:r>
          </a:p>
        </p:txBody>
      </p:sp>
      <p:sp>
        <p:nvSpPr>
          <p:cNvPr id="17" name="Rectangle 16">
            <a:extLst>
              <a:ext uri="{FF2B5EF4-FFF2-40B4-BE49-F238E27FC236}">
                <a16:creationId xmlns:a16="http://schemas.microsoft.com/office/drawing/2014/main" id="{912FE27E-90D2-40A8-80DB-DEBE9CA022B6}"/>
              </a:ext>
            </a:extLst>
          </p:cNvPr>
          <p:cNvSpPr/>
          <p:nvPr/>
        </p:nvSpPr>
        <p:spPr>
          <a:xfrm>
            <a:off x="4444681" y="5145555"/>
            <a:ext cx="993913" cy="4108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25</a:t>
            </a:r>
          </a:p>
        </p:txBody>
      </p:sp>
      <p:sp>
        <p:nvSpPr>
          <p:cNvPr id="18" name="Rectangle 17">
            <a:extLst>
              <a:ext uri="{FF2B5EF4-FFF2-40B4-BE49-F238E27FC236}">
                <a16:creationId xmlns:a16="http://schemas.microsoft.com/office/drawing/2014/main" id="{8373D96E-AE5A-4761-BDB0-CBB59A214C1A}"/>
              </a:ext>
            </a:extLst>
          </p:cNvPr>
          <p:cNvSpPr/>
          <p:nvPr/>
        </p:nvSpPr>
        <p:spPr>
          <a:xfrm>
            <a:off x="7660821" y="5433393"/>
            <a:ext cx="993913" cy="90946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80 </a:t>
            </a:r>
            <a:r>
              <a:rPr lang="fr-FR" sz="1400" dirty="0"/>
              <a:t>stations</a:t>
            </a:r>
          </a:p>
        </p:txBody>
      </p:sp>
      <p:sp>
        <p:nvSpPr>
          <p:cNvPr id="19" name="Rectangle 18">
            <a:extLst>
              <a:ext uri="{FF2B5EF4-FFF2-40B4-BE49-F238E27FC236}">
                <a16:creationId xmlns:a16="http://schemas.microsoft.com/office/drawing/2014/main" id="{C01A5D01-2117-4A38-B766-36B76789FCC8}"/>
              </a:ext>
            </a:extLst>
          </p:cNvPr>
          <p:cNvSpPr/>
          <p:nvPr/>
        </p:nvSpPr>
        <p:spPr>
          <a:xfrm>
            <a:off x="5418053" y="5150922"/>
            <a:ext cx="993913" cy="3201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35 000</a:t>
            </a:r>
          </a:p>
        </p:txBody>
      </p:sp>
    </p:spTree>
    <p:extLst>
      <p:ext uri="{BB962C8B-B14F-4D97-AF65-F5344CB8AC3E}">
        <p14:creationId xmlns:p14="http://schemas.microsoft.com/office/powerpoint/2010/main" val="4134165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610600" y="6356350"/>
            <a:ext cx="2743200" cy="365125"/>
          </a:xfrm>
        </p:spPr>
        <p:txBody>
          <a:bodyPr/>
          <a:lstStyle/>
          <a:p>
            <a:fld id="{31B4FAC3-AF82-454A-855B-89B791887582}" type="slidenum">
              <a:rPr lang="fr-FR" smtClean="0"/>
              <a:t>4</a:t>
            </a:fld>
            <a:endParaRPr lang="fr-FR" dirty="0"/>
          </a:p>
        </p:txBody>
      </p:sp>
      <p:sp>
        <p:nvSpPr>
          <p:cNvPr id="8" name="Espace réservé du numéro de diapositive 1"/>
          <p:cNvSpPr txBox="1">
            <a:spLocks/>
          </p:cNvSpPr>
          <p:nvPr/>
        </p:nvSpPr>
        <p:spPr>
          <a:xfrm>
            <a:off x="11684000" y="6498001"/>
            <a:ext cx="508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B4FAC3-AF82-454A-855B-89B791887582}" type="slidenum">
              <a:rPr lang="fr-FR" sz="1600" smtClean="0">
                <a:solidFill>
                  <a:srgbClr val="FFFFFF"/>
                </a:solidFill>
              </a:rPr>
              <a:pPr algn="ctr"/>
              <a:t>4</a:t>
            </a:fld>
            <a:endParaRPr lang="fr-FR" sz="1600" dirty="0">
              <a:solidFill>
                <a:srgbClr val="FFFFFF"/>
              </a:solidFill>
            </a:endParaRPr>
          </a:p>
        </p:txBody>
      </p:sp>
      <p:sp>
        <p:nvSpPr>
          <p:cNvPr id="9" name="Sous-titre 2"/>
          <p:cNvSpPr txBox="1">
            <a:spLocks/>
          </p:cNvSpPr>
          <p:nvPr/>
        </p:nvSpPr>
        <p:spPr>
          <a:xfrm>
            <a:off x="760292" y="621553"/>
            <a:ext cx="11126907" cy="584947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endParaRPr lang="fr-FR" sz="1600" dirty="0">
              <a:latin typeface="Century Gothic"/>
              <a:ea typeface="Tahoma" panose="020B0604030504040204" pitchFamily="34" charset="0"/>
              <a:cs typeface="Century Gothic"/>
              <a:sym typeface="Wingdings" panose="05000000000000000000" pitchFamily="2" charset="2"/>
            </a:endParaRPr>
          </a:p>
        </p:txBody>
      </p:sp>
      <p:sp>
        <p:nvSpPr>
          <p:cNvPr id="10" name="Rectangle 9"/>
          <p:cNvSpPr/>
          <p:nvPr/>
        </p:nvSpPr>
        <p:spPr>
          <a:xfrm>
            <a:off x="0" y="0"/>
            <a:ext cx="12192000" cy="562708"/>
          </a:xfrm>
          <a:prstGeom prst="rect">
            <a:avLst/>
          </a:prstGeom>
          <a:solidFill>
            <a:srgbClr val="1783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Century Gothic" panose="020B0502020202020204" pitchFamily="34" charset="0"/>
              </a:rPr>
              <a:t>Notre politique qualité</a:t>
            </a:r>
          </a:p>
        </p:txBody>
      </p:sp>
      <p:sp>
        <p:nvSpPr>
          <p:cNvPr id="12" name="ZoneTexte 11"/>
          <p:cNvSpPr txBox="1">
            <a:spLocks noChangeArrowheads="1"/>
          </p:cNvSpPr>
          <p:nvPr/>
        </p:nvSpPr>
        <p:spPr bwMode="auto">
          <a:xfrm>
            <a:off x="3917654" y="945031"/>
            <a:ext cx="8128782" cy="2585323"/>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fr-FR" b="1" dirty="0">
                <a:solidFill>
                  <a:srgbClr val="000000"/>
                </a:solidFill>
                <a:latin typeface="Calibri" pitchFamily="34" charset="0"/>
                <a:cs typeface="Calibri" pitchFamily="34" charset="0"/>
              </a:rPr>
              <a:t> </a:t>
            </a:r>
            <a:r>
              <a:rPr lang="fr-FR" b="1" dirty="0">
                <a:latin typeface="Calibri" pitchFamily="34" charset="0"/>
              </a:rPr>
              <a:t>G2A Consulting créée en 2007 a développé ses métiers de conseils et d’études auprès de clients qui opèrent en milieu touristique.</a:t>
            </a:r>
          </a:p>
          <a:p>
            <a:pPr algn="just">
              <a:defRPr/>
            </a:pPr>
            <a:r>
              <a:rPr lang="fr-FR" b="1" dirty="0">
                <a:latin typeface="Calibri" pitchFamily="34" charset="0"/>
              </a:rPr>
              <a:t>Forte de l’expérience de ses consultants et de la confiance de ses clients, les dirigeants de G2A Consulting ont entrepris une démarche orientée « qualité de service aux clients ».</a:t>
            </a:r>
          </a:p>
          <a:p>
            <a:pPr algn="just">
              <a:defRPr/>
            </a:pPr>
            <a:r>
              <a:rPr lang="fr-FR" b="1" dirty="0">
                <a:latin typeface="Calibri" pitchFamily="34" charset="0"/>
              </a:rPr>
              <a:t>Cette démarche a été initiée par l’adhésion au syndicat SYNTEC Etudes &amp; opinions et se poursuit </a:t>
            </a:r>
            <a:r>
              <a:rPr lang="fr-FR" b="1" dirty="0">
                <a:solidFill>
                  <a:schemeClr val="tx1"/>
                </a:solidFill>
                <a:latin typeface="Calibri" pitchFamily="34" charset="0"/>
              </a:rPr>
              <a:t>avec la NORME ISO 20252 acquise en juin 2017.</a:t>
            </a:r>
          </a:p>
          <a:p>
            <a:pPr algn="just">
              <a:defRPr/>
            </a:pPr>
            <a:endParaRPr lang="fr-FR" b="1" dirty="0">
              <a:solidFill>
                <a:srgbClr val="FF0000"/>
              </a:solidFill>
              <a:latin typeface="Calibri" pitchFamily="34" charset="0"/>
            </a:endParaRPr>
          </a:p>
          <a:p>
            <a:pPr algn="just">
              <a:defRPr/>
            </a:pPr>
            <a:endParaRPr lang="fr-FR" dirty="0">
              <a:latin typeface="Calibri" pitchFamily="34" charset="0"/>
            </a:endParaRPr>
          </a:p>
        </p:txBody>
      </p:sp>
      <p:pic>
        <p:nvPicPr>
          <p:cNvPr id="3" name="Image 2">
            <a:extLst>
              <a:ext uri="{FF2B5EF4-FFF2-40B4-BE49-F238E27FC236}">
                <a16:creationId xmlns:a16="http://schemas.microsoft.com/office/drawing/2014/main" id="{C73898B8-515D-425C-B254-2252B1CE8D91}"/>
              </a:ext>
            </a:extLst>
          </p:cNvPr>
          <p:cNvPicPr>
            <a:picLocks noChangeAspect="1"/>
          </p:cNvPicPr>
          <p:nvPr/>
        </p:nvPicPr>
        <p:blipFill>
          <a:blip r:embed="rId2"/>
          <a:stretch>
            <a:fillRect/>
          </a:stretch>
        </p:blipFill>
        <p:spPr>
          <a:xfrm>
            <a:off x="3917654" y="3512600"/>
            <a:ext cx="7969545" cy="2664445"/>
          </a:xfrm>
          <a:prstGeom prst="rect">
            <a:avLst/>
          </a:prstGeom>
        </p:spPr>
      </p:pic>
      <p:pic>
        <p:nvPicPr>
          <p:cNvPr id="15" name="Image 14">
            <a:extLst>
              <a:ext uri="{FF2B5EF4-FFF2-40B4-BE49-F238E27FC236}">
                <a16:creationId xmlns:a16="http://schemas.microsoft.com/office/drawing/2014/main" id="{BE462BA8-274B-464C-A1DB-D5F024170B77}"/>
              </a:ext>
            </a:extLst>
          </p:cNvPr>
          <p:cNvPicPr/>
          <p:nvPr/>
        </p:nvPicPr>
        <p:blipFill>
          <a:blip r:embed="rId3"/>
          <a:stretch>
            <a:fillRect/>
          </a:stretch>
        </p:blipFill>
        <p:spPr>
          <a:xfrm>
            <a:off x="318052" y="865909"/>
            <a:ext cx="3440365" cy="5124074"/>
          </a:xfrm>
          <a:prstGeom prst="rect">
            <a:avLst/>
          </a:prstGeom>
          <a:ln w="57150">
            <a:solidFill>
              <a:srgbClr val="178376"/>
            </a:solidFill>
          </a:ln>
        </p:spPr>
      </p:pic>
    </p:spTree>
    <p:extLst>
      <p:ext uri="{BB962C8B-B14F-4D97-AF65-F5344CB8AC3E}">
        <p14:creationId xmlns:p14="http://schemas.microsoft.com/office/powerpoint/2010/main" val="112878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610600" y="6356350"/>
            <a:ext cx="2743200" cy="365125"/>
          </a:xfrm>
        </p:spPr>
        <p:txBody>
          <a:bodyPr/>
          <a:lstStyle/>
          <a:p>
            <a:fld id="{31B4FAC3-AF82-454A-855B-89B791887582}" type="slidenum">
              <a:rPr lang="fr-FR" smtClean="0"/>
              <a:t>5</a:t>
            </a:fld>
            <a:endParaRPr lang="fr-FR" dirty="0"/>
          </a:p>
        </p:txBody>
      </p:sp>
      <p:sp>
        <p:nvSpPr>
          <p:cNvPr id="8" name="Espace réservé du numéro de diapositive 1"/>
          <p:cNvSpPr txBox="1">
            <a:spLocks/>
          </p:cNvSpPr>
          <p:nvPr/>
        </p:nvSpPr>
        <p:spPr>
          <a:xfrm>
            <a:off x="11684000" y="6498001"/>
            <a:ext cx="508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B4FAC3-AF82-454A-855B-89B791887582}" type="slidenum">
              <a:rPr lang="fr-FR" sz="1600" smtClean="0">
                <a:solidFill>
                  <a:srgbClr val="FFFFFF"/>
                </a:solidFill>
              </a:rPr>
              <a:pPr algn="ctr"/>
              <a:t>5</a:t>
            </a:fld>
            <a:endParaRPr lang="fr-FR" sz="1600" dirty="0">
              <a:solidFill>
                <a:srgbClr val="FFFFFF"/>
              </a:solidFill>
            </a:endParaRPr>
          </a:p>
        </p:txBody>
      </p:sp>
      <p:sp>
        <p:nvSpPr>
          <p:cNvPr id="9" name="Sous-titre 2"/>
          <p:cNvSpPr txBox="1">
            <a:spLocks/>
          </p:cNvSpPr>
          <p:nvPr/>
        </p:nvSpPr>
        <p:spPr>
          <a:xfrm>
            <a:off x="760292" y="621553"/>
            <a:ext cx="11126907" cy="584947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endParaRPr lang="fr-FR" sz="1600" dirty="0">
              <a:latin typeface="Century Gothic"/>
              <a:ea typeface="Tahoma" panose="020B0604030504040204" pitchFamily="34" charset="0"/>
              <a:cs typeface="Century Gothic"/>
              <a:sym typeface="Wingdings" panose="05000000000000000000" pitchFamily="2" charset="2"/>
            </a:endParaRPr>
          </a:p>
        </p:txBody>
      </p:sp>
      <p:sp>
        <p:nvSpPr>
          <p:cNvPr id="10" name="Rectangle 9"/>
          <p:cNvSpPr/>
          <p:nvPr/>
        </p:nvSpPr>
        <p:spPr>
          <a:xfrm>
            <a:off x="0" y="0"/>
            <a:ext cx="12192000" cy="562708"/>
          </a:xfrm>
          <a:prstGeom prst="rect">
            <a:avLst/>
          </a:prstGeom>
          <a:solidFill>
            <a:srgbClr val="1783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Century Gothic" panose="020B0502020202020204" pitchFamily="34" charset="0"/>
              </a:rPr>
              <a:t>Notre charte de confidentialité</a:t>
            </a:r>
          </a:p>
        </p:txBody>
      </p:sp>
      <p:pic>
        <p:nvPicPr>
          <p:cNvPr id="4" name="Image 3">
            <a:extLst>
              <a:ext uri="{FF2B5EF4-FFF2-40B4-BE49-F238E27FC236}">
                <a16:creationId xmlns:a16="http://schemas.microsoft.com/office/drawing/2014/main" id="{C7210EE0-E3E1-4EC8-BF76-20DA4419BB28}"/>
              </a:ext>
            </a:extLst>
          </p:cNvPr>
          <p:cNvPicPr>
            <a:picLocks noChangeAspect="1"/>
          </p:cNvPicPr>
          <p:nvPr/>
        </p:nvPicPr>
        <p:blipFill>
          <a:blip r:embed="rId2"/>
          <a:stretch>
            <a:fillRect/>
          </a:stretch>
        </p:blipFill>
        <p:spPr>
          <a:xfrm>
            <a:off x="760160" y="780590"/>
            <a:ext cx="4187422" cy="5832481"/>
          </a:xfrm>
          <a:prstGeom prst="rect">
            <a:avLst/>
          </a:prstGeom>
          <a:ln w="57150">
            <a:solidFill>
              <a:srgbClr val="E27929"/>
            </a:solidFill>
          </a:ln>
        </p:spPr>
      </p:pic>
      <p:sp>
        <p:nvSpPr>
          <p:cNvPr id="5" name="Rectangle 4">
            <a:extLst>
              <a:ext uri="{FF2B5EF4-FFF2-40B4-BE49-F238E27FC236}">
                <a16:creationId xmlns:a16="http://schemas.microsoft.com/office/drawing/2014/main" id="{C2CC774C-5395-4F37-8F84-8526329794D3}"/>
              </a:ext>
            </a:extLst>
          </p:cNvPr>
          <p:cNvSpPr/>
          <p:nvPr/>
        </p:nvSpPr>
        <p:spPr>
          <a:xfrm>
            <a:off x="5126488" y="818490"/>
            <a:ext cx="6096000" cy="5189113"/>
          </a:xfrm>
          <a:prstGeom prst="rect">
            <a:avLst/>
          </a:prstGeom>
        </p:spPr>
        <p:txBody>
          <a:bodyPr>
            <a:spAutoFit/>
          </a:bodyPr>
          <a:lstStyle/>
          <a:p>
            <a:pPr algn="just">
              <a:lnSpc>
                <a:spcPct val="115000"/>
              </a:lnSpc>
              <a:spcAft>
                <a:spcPts val="0"/>
              </a:spcAft>
            </a:pPr>
            <a:r>
              <a:rPr lang="fr-FR" b="1" dirty="0">
                <a:latin typeface="Calibri" panose="020F0502020204030204" pitchFamily="34" charset="0"/>
                <a:ea typeface="Calibri" panose="020F0502020204030204" pitchFamily="34" charset="0"/>
                <a:cs typeface="Century Gothic" panose="020B0502020202020204" pitchFamily="34" charset="0"/>
              </a:rPr>
              <a:t>G2A, ce sont des valeurs de confidentialité, crédibilité et de professionnalisme reconnues qui sont partagées au quotidien.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b="1" dirty="0">
                <a:latin typeface="Calibri" panose="020F0502020204030204" pitchFamily="34" charset="0"/>
                <a:ea typeface="Calibri" panose="020F0502020204030204" pitchFamily="34" charset="0"/>
                <a:cs typeface="Century Gothic" panose="020B0502020202020204" pitchFamily="34"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2400" b="1" u="sng" dirty="0">
                <a:solidFill>
                  <a:srgbClr val="178376"/>
                </a:solidFill>
                <a:latin typeface="Calibri" panose="020F0502020204030204" pitchFamily="34" charset="0"/>
                <a:ea typeface="Calibri" panose="020F0502020204030204" pitchFamily="34" charset="0"/>
                <a:cs typeface="Century Gothic" panose="020B0502020202020204" pitchFamily="34" charset="0"/>
              </a:rPr>
              <a:t>L’ensemble des données collectées restent la propriété exclusive des hébergeurs et G2A s’engage à ne transmettre dans son rapport final et à ces clients (Offices de tourisme...) que des données « digérées, agrégées » et entièrement anonymes.</a:t>
            </a:r>
            <a:endParaRPr lang="fr-FR" sz="2400" b="1" dirty="0">
              <a:solidFill>
                <a:srgbClr val="17837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dirty="0">
                <a:latin typeface="Calibri" panose="020F0502020204030204" pitchFamily="34" charset="0"/>
                <a:ea typeface="Calibri" panose="020F0502020204030204" pitchFamily="34" charset="0"/>
                <a:cs typeface="Century Gothic" panose="020B0502020202020204" pitchFamily="34"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dirty="0">
                <a:latin typeface="Calibri" panose="020F0502020204030204" pitchFamily="34" charset="0"/>
                <a:ea typeface="Calibri" panose="020F0502020204030204" pitchFamily="34" charset="0"/>
                <a:cs typeface="Century Gothic" panose="020B0502020202020204" pitchFamily="34" charset="0"/>
              </a:rPr>
              <a:t>Par ailleurs, des données de positionnement seront restituées aux hébergeurs permettant de situer leur activité en termes de remplissage, prix public pratiqué…en lien avec leur secteur d’appartenance.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227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8376"/>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08387" y="933640"/>
            <a:ext cx="10783613" cy="5605272"/>
          </a:xfrm>
        </p:spPr>
        <p:txBody>
          <a:bodyPr>
            <a:noAutofit/>
          </a:bodyPr>
          <a:lstStyle/>
          <a:p>
            <a:r>
              <a:rPr lang="fr-FR" sz="1800" dirty="0">
                <a:solidFill>
                  <a:schemeClr val="bg1"/>
                </a:solidFill>
              </a:rPr>
              <a:t> </a:t>
            </a:r>
            <a:br>
              <a:rPr lang="fr-FR" sz="1800" dirty="0">
                <a:solidFill>
                  <a:schemeClr val="bg1"/>
                </a:solidFill>
              </a:rPr>
            </a:br>
            <a:r>
              <a:rPr lang="fr-FR" sz="1800" dirty="0">
                <a:solidFill>
                  <a:schemeClr val="bg1"/>
                </a:solidFill>
              </a:rPr>
              <a:t>L’objectif de l’observatoire : </a:t>
            </a:r>
            <a:r>
              <a:rPr lang="fr-FR" sz="1800" b="1" dirty="0">
                <a:solidFill>
                  <a:schemeClr val="bg1"/>
                </a:solidFill>
              </a:rPr>
              <a:t>améliorer la connaissance du modèle économique de la destination</a:t>
            </a:r>
            <a:r>
              <a:rPr lang="fr-FR" sz="1800" dirty="0">
                <a:solidFill>
                  <a:schemeClr val="bg1"/>
                </a:solidFill>
              </a:rPr>
              <a:t>. </a:t>
            </a:r>
            <a:br>
              <a:rPr lang="fr-FR" sz="1800" dirty="0">
                <a:solidFill>
                  <a:schemeClr val="bg1"/>
                </a:solidFill>
              </a:rPr>
            </a:br>
            <a:r>
              <a:rPr lang="fr-FR" sz="1800" dirty="0">
                <a:solidFill>
                  <a:schemeClr val="bg1"/>
                </a:solidFill>
              </a:rPr>
              <a:t> </a:t>
            </a:r>
            <a:br>
              <a:rPr lang="fr-FR" sz="1800" dirty="0">
                <a:solidFill>
                  <a:schemeClr val="bg1"/>
                </a:solidFill>
              </a:rPr>
            </a:br>
            <a:r>
              <a:rPr lang="fr-FR" sz="1800" b="1" dirty="0">
                <a:solidFill>
                  <a:srgbClr val="FFFF00"/>
                </a:solidFill>
              </a:rPr>
              <a:t>* Définir la structure de lit, </a:t>
            </a:r>
            <a:br>
              <a:rPr lang="fr-FR" sz="1800" b="1" dirty="0">
                <a:solidFill>
                  <a:srgbClr val="FFFF00"/>
                </a:solidFill>
              </a:rPr>
            </a:br>
            <a:r>
              <a:rPr lang="fr-FR" sz="1800" b="1" dirty="0">
                <a:solidFill>
                  <a:srgbClr val="FFFF00"/>
                </a:solidFill>
              </a:rPr>
              <a:t>* Mesurer la performance commerciale de ces lits en réalisé et </a:t>
            </a:r>
            <a:r>
              <a:rPr lang="fr-FR" sz="3600" b="1" u="sng" dirty="0">
                <a:solidFill>
                  <a:srgbClr val="FFFF00"/>
                </a:solidFill>
              </a:rPr>
              <a:t>en prévision</a:t>
            </a:r>
            <a:br>
              <a:rPr lang="fr-FR" sz="1800" b="1" dirty="0">
                <a:solidFill>
                  <a:srgbClr val="FFFF00"/>
                </a:solidFill>
              </a:rPr>
            </a:br>
            <a:r>
              <a:rPr lang="fr-FR" sz="1800" b="1" dirty="0">
                <a:solidFill>
                  <a:srgbClr val="FFFF00"/>
                </a:solidFill>
              </a:rPr>
              <a:t>* Expliquer, analyser la performance</a:t>
            </a:r>
            <a:r>
              <a:rPr lang="fr-FR" sz="1800" dirty="0">
                <a:solidFill>
                  <a:schemeClr val="bg1"/>
                </a:solidFill>
              </a:rPr>
              <a:t> de manière </a:t>
            </a:r>
            <a:r>
              <a:rPr lang="fr-FR" sz="3200" b="1" dirty="0">
                <a:solidFill>
                  <a:schemeClr val="bg1"/>
                </a:solidFill>
              </a:rPr>
              <a:t>hebdomadaire</a:t>
            </a:r>
            <a:br>
              <a:rPr lang="fr-FR" sz="3200" b="1" dirty="0">
                <a:solidFill>
                  <a:schemeClr val="bg1"/>
                </a:solidFill>
              </a:rPr>
            </a:br>
            <a:r>
              <a:rPr lang="fr-FR" sz="1800" b="1" dirty="0">
                <a:solidFill>
                  <a:srgbClr val="FFFF00"/>
                </a:solidFill>
              </a:rPr>
              <a:t>* identifier les </a:t>
            </a:r>
            <a:r>
              <a:rPr lang="fr-FR" sz="3600" b="1" dirty="0">
                <a:solidFill>
                  <a:schemeClr val="bg1"/>
                </a:solidFill>
              </a:rPr>
              <a:t>origines des clientèles étrangères</a:t>
            </a:r>
            <a:r>
              <a:rPr lang="fr-FR" sz="1800" b="1" dirty="0">
                <a:solidFill>
                  <a:srgbClr val="FFFF00"/>
                </a:solidFill>
              </a:rPr>
              <a:t>, les marchés….</a:t>
            </a:r>
            <a:br>
              <a:rPr lang="fr-FR" sz="1800" dirty="0">
                <a:solidFill>
                  <a:schemeClr val="bg1"/>
                </a:solidFill>
              </a:rPr>
            </a:br>
            <a:br>
              <a:rPr lang="fr-FR" sz="1800" dirty="0">
                <a:solidFill>
                  <a:schemeClr val="bg1"/>
                </a:solidFill>
              </a:rPr>
            </a:br>
            <a:br>
              <a:rPr lang="fr-FR" sz="1800" dirty="0">
                <a:solidFill>
                  <a:schemeClr val="bg1"/>
                </a:solidFill>
              </a:rPr>
            </a:br>
            <a:r>
              <a:rPr lang="fr-FR" sz="1800" b="1" dirty="0">
                <a:solidFill>
                  <a:schemeClr val="bg1"/>
                </a:solidFill>
              </a:rPr>
              <a:t>L’analyse de la fréquentation touristique des lits est le résultat </a:t>
            </a:r>
            <a:br>
              <a:rPr lang="fr-FR" sz="1800" b="1" dirty="0">
                <a:solidFill>
                  <a:schemeClr val="bg1"/>
                </a:solidFill>
              </a:rPr>
            </a:br>
            <a:br>
              <a:rPr lang="fr-FR" sz="1800" dirty="0">
                <a:solidFill>
                  <a:schemeClr val="bg1"/>
                </a:solidFill>
              </a:rPr>
            </a:br>
            <a:r>
              <a:rPr lang="fr-FR" sz="1800" dirty="0">
                <a:solidFill>
                  <a:srgbClr val="FFFF00"/>
                </a:solidFill>
              </a:rPr>
              <a:t>* </a:t>
            </a:r>
            <a:r>
              <a:rPr lang="fr-FR" sz="1800" b="1" dirty="0">
                <a:solidFill>
                  <a:srgbClr val="FFFF00"/>
                </a:solidFill>
              </a:rPr>
              <a:t>Analyse du remplissage des gestionnaires de lits chauds</a:t>
            </a:r>
            <a:br>
              <a:rPr lang="fr-FR" sz="1800" dirty="0">
                <a:solidFill>
                  <a:schemeClr val="bg1"/>
                </a:solidFill>
              </a:rPr>
            </a:br>
            <a:r>
              <a:rPr lang="fr-FR" sz="1800" dirty="0">
                <a:solidFill>
                  <a:srgbClr val="FFFF00"/>
                </a:solidFill>
              </a:rPr>
              <a:t>* </a:t>
            </a:r>
            <a:r>
              <a:rPr lang="fr-FR" sz="1800" b="1" dirty="0">
                <a:solidFill>
                  <a:srgbClr val="FFFF00"/>
                </a:solidFill>
              </a:rPr>
              <a:t>Analyse de la performance de remplissage des biens proposés sur les sites de particuliers à particuliers</a:t>
            </a:r>
            <a:br>
              <a:rPr lang="fr-FR" sz="1800" b="1" dirty="0">
                <a:solidFill>
                  <a:schemeClr val="bg1"/>
                </a:solidFill>
              </a:rPr>
            </a:br>
            <a:r>
              <a:rPr lang="fr-FR" sz="1800" dirty="0">
                <a:solidFill>
                  <a:schemeClr val="bg1"/>
                </a:solidFill>
              </a:rPr>
              <a:t>* Analyse de la fréquentation globale de la destination (indicateurs généraux, téléphonie mobile….)</a:t>
            </a:r>
            <a:br>
              <a:rPr lang="fr-FR" sz="1800" dirty="0">
                <a:solidFill>
                  <a:schemeClr val="bg1"/>
                </a:solidFill>
              </a:rPr>
            </a:br>
            <a:br>
              <a:rPr lang="fr-FR" sz="1800" dirty="0">
                <a:solidFill>
                  <a:schemeClr val="bg1"/>
                </a:solidFill>
              </a:rPr>
            </a:br>
            <a:br>
              <a:rPr lang="fr-FR" sz="1800" dirty="0">
                <a:solidFill>
                  <a:schemeClr val="bg1"/>
                </a:solidFill>
              </a:rPr>
            </a:br>
            <a:r>
              <a:rPr lang="fr-FR" sz="1800" b="1" dirty="0">
                <a:solidFill>
                  <a:schemeClr val="bg1"/>
                </a:solidFill>
                <a:sym typeface="Wingdings" panose="05000000000000000000" pitchFamily="2" charset="2"/>
              </a:rPr>
              <a:t></a:t>
            </a:r>
            <a:r>
              <a:rPr lang="fr-FR" sz="1800" b="1" dirty="0">
                <a:solidFill>
                  <a:schemeClr val="bg1"/>
                </a:solidFill>
              </a:rPr>
              <a:t> Etablir le profil des nuitées de la saison (bilan ou à venir dans le cadre des états de réservations) et la contribution de chaque catégorie d’hébergement à cette production</a:t>
            </a:r>
            <a:br>
              <a:rPr lang="fr-FR" sz="1800" dirty="0">
                <a:solidFill>
                  <a:srgbClr val="FFFF00"/>
                </a:solidFill>
              </a:rPr>
            </a:br>
            <a:r>
              <a:rPr lang="fr-FR" sz="1800" b="1" dirty="0">
                <a:solidFill>
                  <a:srgbClr val="FFFF00"/>
                </a:solidFill>
              </a:rPr>
              <a:t> </a:t>
            </a:r>
            <a:r>
              <a:rPr lang="fr-FR" sz="1800" b="1" dirty="0">
                <a:solidFill>
                  <a:schemeClr val="bg1"/>
                </a:solidFill>
                <a:sym typeface="Wingdings" panose="05000000000000000000" pitchFamily="2" charset="2"/>
              </a:rPr>
              <a:t></a:t>
            </a:r>
            <a:r>
              <a:rPr lang="fr-FR" sz="1800" b="1" dirty="0">
                <a:solidFill>
                  <a:schemeClr val="bg1"/>
                </a:solidFill>
              </a:rPr>
              <a:t> Etablir la matrice des recommandations du site et définir des actions potentiellement réalisables au regard de la performance du site, des acteurs du site, des calendriers de vacances scolaires et de l’évolution du marché de manière générale.</a:t>
            </a:r>
            <a:br>
              <a:rPr lang="fr-FR" sz="1800" dirty="0">
                <a:solidFill>
                  <a:schemeClr val="bg1"/>
                </a:solidFill>
              </a:rPr>
            </a:br>
            <a:endParaRPr lang="fr-FR" sz="1800" dirty="0">
              <a:solidFill>
                <a:schemeClr val="bg1"/>
              </a:solidFill>
            </a:endParaRPr>
          </a:p>
        </p:txBody>
      </p:sp>
      <p:pic>
        <p:nvPicPr>
          <p:cNvPr id="6" name="Image 5" descr="G2A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136" y="145142"/>
            <a:ext cx="1151591" cy="1364344"/>
          </a:xfrm>
          <a:prstGeom prst="rect">
            <a:avLst/>
          </a:prstGeom>
        </p:spPr>
      </p:pic>
      <p:sp>
        <p:nvSpPr>
          <p:cNvPr id="5" name="Sous-titre 2"/>
          <p:cNvSpPr txBox="1">
            <a:spLocks/>
          </p:cNvSpPr>
          <p:nvPr/>
        </p:nvSpPr>
        <p:spPr>
          <a:xfrm>
            <a:off x="1619794" y="0"/>
            <a:ext cx="8673737" cy="845819"/>
          </a:xfrm>
          <a:prstGeom prst="rect">
            <a:avLst/>
          </a:prstGeom>
          <a:solidFill>
            <a:srgbClr val="178376"/>
          </a:solidFill>
          <a:ln>
            <a:solidFill>
              <a:srgbClr val="178376"/>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E47829"/>
              </a:buClr>
              <a:buNone/>
            </a:pPr>
            <a:r>
              <a:rPr lang="fr-FR" dirty="0">
                <a:solidFill>
                  <a:schemeClr val="bg1"/>
                </a:solidFill>
              </a:rPr>
              <a:t>L’observatoire de l’activité touristique</a:t>
            </a:r>
          </a:p>
        </p:txBody>
      </p:sp>
      <p:sp>
        <p:nvSpPr>
          <p:cNvPr id="3" name="Espace réservé du numéro de diapositive 2"/>
          <p:cNvSpPr>
            <a:spLocks noGrp="1"/>
          </p:cNvSpPr>
          <p:nvPr>
            <p:ph type="sldNum" sz="quarter" idx="12"/>
          </p:nvPr>
        </p:nvSpPr>
        <p:spPr/>
        <p:txBody>
          <a:bodyPr/>
          <a:lstStyle/>
          <a:p>
            <a:fld id="{31B4FAC3-AF82-454A-855B-89B791887582}" type="slidenum">
              <a:rPr lang="fr-FR" smtClean="0"/>
              <a:t>6</a:t>
            </a:fld>
            <a:endParaRPr lang="fr-FR"/>
          </a:p>
        </p:txBody>
      </p:sp>
    </p:spTree>
    <p:extLst>
      <p:ext uri="{BB962C8B-B14F-4D97-AF65-F5344CB8AC3E}">
        <p14:creationId xmlns:p14="http://schemas.microsoft.com/office/powerpoint/2010/main" val="354544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610600" y="5587723"/>
            <a:ext cx="2743200" cy="365125"/>
          </a:xfrm>
        </p:spPr>
        <p:txBody>
          <a:bodyPr/>
          <a:lstStyle/>
          <a:p>
            <a:fld id="{31B4FAC3-AF82-454A-855B-89B791887582}" type="slidenum">
              <a:rPr lang="fr-FR" smtClean="0"/>
              <a:t>7</a:t>
            </a:fld>
            <a:endParaRPr lang="fr-FR" dirty="0"/>
          </a:p>
        </p:txBody>
      </p:sp>
      <p:sp>
        <p:nvSpPr>
          <p:cNvPr id="8" name="Espace réservé du numéro de diapositive 1"/>
          <p:cNvSpPr txBox="1">
            <a:spLocks/>
          </p:cNvSpPr>
          <p:nvPr/>
        </p:nvSpPr>
        <p:spPr>
          <a:xfrm>
            <a:off x="11684000" y="6283184"/>
            <a:ext cx="508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B4FAC3-AF82-454A-855B-89B791887582}" type="slidenum">
              <a:rPr lang="fr-FR" sz="1600" smtClean="0">
                <a:solidFill>
                  <a:srgbClr val="FFFFFF"/>
                </a:solidFill>
              </a:rPr>
              <a:pPr algn="ctr"/>
              <a:t>7</a:t>
            </a:fld>
            <a:endParaRPr lang="fr-FR" sz="1600" dirty="0">
              <a:solidFill>
                <a:srgbClr val="FFFFFF"/>
              </a:solidFill>
            </a:endParaRPr>
          </a:p>
        </p:txBody>
      </p:sp>
      <p:sp>
        <p:nvSpPr>
          <p:cNvPr id="9" name="Sous-titre 2"/>
          <p:cNvSpPr txBox="1">
            <a:spLocks/>
          </p:cNvSpPr>
          <p:nvPr/>
        </p:nvSpPr>
        <p:spPr>
          <a:xfrm>
            <a:off x="760292" y="621553"/>
            <a:ext cx="11126907" cy="584947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endParaRPr lang="fr-FR" sz="1600" dirty="0">
              <a:latin typeface="Century Gothic"/>
              <a:ea typeface="Tahoma" panose="020B0604030504040204" pitchFamily="34" charset="0"/>
              <a:cs typeface="Century Gothic"/>
              <a:sym typeface="Wingdings" panose="05000000000000000000" pitchFamily="2" charset="2"/>
            </a:endParaRPr>
          </a:p>
        </p:txBody>
      </p:sp>
      <p:sp>
        <p:nvSpPr>
          <p:cNvPr id="10" name="Rectangle 9"/>
          <p:cNvSpPr/>
          <p:nvPr/>
        </p:nvSpPr>
        <p:spPr>
          <a:xfrm>
            <a:off x="0" y="0"/>
            <a:ext cx="12192000" cy="562708"/>
          </a:xfrm>
          <a:prstGeom prst="rect">
            <a:avLst/>
          </a:prstGeom>
          <a:solidFill>
            <a:srgbClr val="1783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Century Gothic" panose="020B0502020202020204" pitchFamily="34" charset="0"/>
              </a:rPr>
              <a:t>La segmentation des lits</a:t>
            </a:r>
          </a:p>
        </p:txBody>
      </p:sp>
      <p:graphicFrame>
        <p:nvGraphicFramePr>
          <p:cNvPr id="11" name="Tableau 10">
            <a:extLst>
              <a:ext uri="{FF2B5EF4-FFF2-40B4-BE49-F238E27FC236}">
                <a16:creationId xmlns:a16="http://schemas.microsoft.com/office/drawing/2014/main" id="{16955049-567F-4277-9E5D-0683C3703FCB}"/>
              </a:ext>
            </a:extLst>
          </p:cNvPr>
          <p:cNvGraphicFramePr>
            <a:graphicFrameLocks noGrp="1"/>
          </p:cNvGraphicFramePr>
          <p:nvPr>
            <p:extLst>
              <p:ext uri="{D42A27DB-BD31-4B8C-83A1-F6EECF244321}">
                <p14:modId xmlns:p14="http://schemas.microsoft.com/office/powerpoint/2010/main" val="3348703674"/>
              </p:ext>
            </p:extLst>
          </p:nvPr>
        </p:nvGraphicFramePr>
        <p:xfrm>
          <a:off x="0" y="1192766"/>
          <a:ext cx="12196085" cy="2634956"/>
        </p:xfrm>
        <a:graphic>
          <a:graphicData uri="http://schemas.openxmlformats.org/drawingml/2006/table">
            <a:tbl>
              <a:tblPr/>
              <a:tblGrid>
                <a:gridCol w="1505689">
                  <a:extLst>
                    <a:ext uri="{9D8B030D-6E8A-4147-A177-3AD203B41FA5}">
                      <a16:colId xmlns:a16="http://schemas.microsoft.com/office/drawing/2014/main" val="20000"/>
                    </a:ext>
                  </a:extLst>
                </a:gridCol>
                <a:gridCol w="2672599">
                  <a:extLst>
                    <a:ext uri="{9D8B030D-6E8A-4147-A177-3AD203B41FA5}">
                      <a16:colId xmlns:a16="http://schemas.microsoft.com/office/drawing/2014/main" val="20001"/>
                    </a:ext>
                  </a:extLst>
                </a:gridCol>
                <a:gridCol w="2672599">
                  <a:extLst>
                    <a:ext uri="{9D8B030D-6E8A-4147-A177-3AD203B41FA5}">
                      <a16:colId xmlns:a16="http://schemas.microsoft.com/office/drawing/2014/main" val="20002"/>
                    </a:ext>
                  </a:extLst>
                </a:gridCol>
                <a:gridCol w="2672599">
                  <a:extLst>
                    <a:ext uri="{9D8B030D-6E8A-4147-A177-3AD203B41FA5}">
                      <a16:colId xmlns:a16="http://schemas.microsoft.com/office/drawing/2014/main" val="20003"/>
                    </a:ext>
                  </a:extLst>
                </a:gridCol>
                <a:gridCol w="2672599">
                  <a:extLst>
                    <a:ext uri="{9D8B030D-6E8A-4147-A177-3AD203B41FA5}">
                      <a16:colId xmlns:a16="http://schemas.microsoft.com/office/drawing/2014/main" val="20004"/>
                    </a:ext>
                  </a:extLst>
                </a:gridCol>
              </a:tblGrid>
              <a:tr h="715203">
                <a:tc>
                  <a:txBody>
                    <a:bodyPr/>
                    <a:lstStyle/>
                    <a:p>
                      <a:pPr algn="ctr" fontAlgn="ctr"/>
                      <a:r>
                        <a:rPr lang="fr-FR" sz="1200" b="0" i="0" u="none" strike="noStrike">
                          <a:solidFill>
                            <a:srgbClr val="FFFFFF"/>
                          </a:solidFill>
                          <a:effectLst/>
                          <a:latin typeface="Century Gothic"/>
                        </a:rPr>
                        <a:t>Type de lit </a:t>
                      </a:r>
                    </a:p>
                  </a:txBody>
                  <a:tcPr marL="12548" marR="12548" marT="12548" marB="0" anchor="ctr">
                    <a:lnL>
                      <a:noFill/>
                    </a:lnL>
                    <a:lnR>
                      <a:noFill/>
                    </a:lnR>
                    <a:lnT>
                      <a:noFill/>
                    </a:lnT>
                    <a:lnB>
                      <a:noFill/>
                    </a:lnB>
                    <a:solidFill>
                      <a:srgbClr val="595959"/>
                    </a:solidFill>
                  </a:tcPr>
                </a:tc>
                <a:tc gridSpan="2">
                  <a:txBody>
                    <a:bodyPr/>
                    <a:lstStyle/>
                    <a:p>
                      <a:pPr algn="ctr" fontAlgn="ctr"/>
                      <a:r>
                        <a:rPr lang="fr-FR" sz="1700" b="0" i="0" u="none" strike="noStrike" dirty="0">
                          <a:solidFill>
                            <a:srgbClr val="FFFFFF"/>
                          </a:solidFill>
                          <a:effectLst/>
                          <a:latin typeface="Century Gothic"/>
                        </a:rPr>
                        <a:t>LITS</a:t>
                      </a:r>
                      <a:r>
                        <a:rPr lang="fr-FR" sz="1700" b="1" i="0" u="none" strike="noStrike" dirty="0">
                          <a:solidFill>
                            <a:srgbClr val="FFFFFF"/>
                          </a:solidFill>
                          <a:effectLst/>
                          <a:latin typeface="Century Gothic"/>
                        </a:rPr>
                        <a:t> CHAUDS</a:t>
                      </a:r>
                      <a:r>
                        <a:rPr lang="fr-FR" sz="1700" b="0" i="0" u="none" strike="noStrike" dirty="0">
                          <a:solidFill>
                            <a:srgbClr val="FFFFFF"/>
                          </a:solidFill>
                          <a:effectLst/>
                          <a:latin typeface="Century Gothic"/>
                        </a:rPr>
                        <a:t> (PRO)</a:t>
                      </a:r>
                      <a:endParaRPr lang="fr-FR" sz="1700" b="1" i="0" u="none" strike="noStrike" dirty="0">
                        <a:solidFill>
                          <a:srgbClr val="FFFFFF"/>
                        </a:solidFill>
                        <a:effectLst/>
                        <a:latin typeface="Century Gothic"/>
                      </a:endParaRPr>
                    </a:p>
                  </a:txBody>
                  <a:tcPr marL="12548" marR="12548" marT="12548" marB="0" anchor="ctr">
                    <a:lnL>
                      <a:noFill/>
                    </a:lnL>
                    <a:lnR>
                      <a:noFill/>
                    </a:lnR>
                    <a:lnT>
                      <a:noFill/>
                    </a:lnT>
                    <a:lnB>
                      <a:noFill/>
                    </a:lnB>
                    <a:solidFill>
                      <a:srgbClr val="E47829"/>
                    </a:solidFill>
                  </a:tcPr>
                </a:tc>
                <a:tc hMerge="1">
                  <a:txBody>
                    <a:bodyPr/>
                    <a:lstStyle/>
                    <a:p>
                      <a:endParaRPr lang="fr-FR"/>
                    </a:p>
                  </a:txBody>
                  <a:tcPr/>
                </a:tc>
                <a:tc>
                  <a:txBody>
                    <a:bodyPr/>
                    <a:lstStyle/>
                    <a:p>
                      <a:pPr algn="ctr" fontAlgn="ctr"/>
                      <a:r>
                        <a:rPr lang="fr-FR" sz="1700" b="0" i="0" u="none" strike="noStrike">
                          <a:solidFill>
                            <a:srgbClr val="FFFFFF"/>
                          </a:solidFill>
                          <a:effectLst/>
                          <a:latin typeface="Century Gothic"/>
                        </a:rPr>
                        <a:t>LITS</a:t>
                      </a:r>
                      <a:r>
                        <a:rPr lang="fr-FR" sz="1700" b="1" i="0" u="none" strike="noStrike">
                          <a:solidFill>
                            <a:srgbClr val="FFFFFF"/>
                          </a:solidFill>
                          <a:effectLst/>
                          <a:latin typeface="Century Gothic"/>
                        </a:rPr>
                        <a:t> TIEDES</a:t>
                      </a:r>
                    </a:p>
                  </a:txBody>
                  <a:tcPr marL="12548" marR="12548" marT="12548" marB="0" anchor="ctr">
                    <a:lnL>
                      <a:noFill/>
                    </a:lnL>
                    <a:lnR>
                      <a:noFill/>
                    </a:lnR>
                    <a:lnT>
                      <a:noFill/>
                    </a:lnT>
                    <a:lnB>
                      <a:noFill/>
                    </a:lnB>
                    <a:solidFill>
                      <a:srgbClr val="178376"/>
                    </a:solidFill>
                  </a:tcPr>
                </a:tc>
                <a:tc>
                  <a:txBody>
                    <a:bodyPr/>
                    <a:lstStyle/>
                    <a:p>
                      <a:pPr algn="ctr" fontAlgn="ctr"/>
                      <a:r>
                        <a:rPr lang="fr-FR" sz="1700" b="0" i="0" u="none" strike="noStrike">
                          <a:solidFill>
                            <a:srgbClr val="FFFFFF"/>
                          </a:solidFill>
                          <a:effectLst/>
                          <a:latin typeface="Century Gothic"/>
                        </a:rPr>
                        <a:t>LITS</a:t>
                      </a:r>
                      <a:r>
                        <a:rPr lang="fr-FR" sz="1700" b="1" i="0" u="none" strike="noStrike">
                          <a:solidFill>
                            <a:srgbClr val="FFFFFF"/>
                          </a:solidFill>
                          <a:effectLst/>
                          <a:latin typeface="Century Gothic"/>
                        </a:rPr>
                        <a:t> FROIDS</a:t>
                      </a:r>
                    </a:p>
                  </a:txBody>
                  <a:tcPr marL="12548" marR="12548" marT="12548" marB="0" anchor="ctr">
                    <a:lnL>
                      <a:noFill/>
                    </a:lnL>
                    <a:lnR>
                      <a:noFill/>
                    </a:lnR>
                    <a:lnT>
                      <a:noFill/>
                    </a:lnT>
                    <a:lnB>
                      <a:noFill/>
                    </a:lnB>
                    <a:solidFill>
                      <a:srgbClr val="0085A3"/>
                    </a:solidFill>
                  </a:tcPr>
                </a:tc>
                <a:extLst>
                  <a:ext uri="{0D108BD9-81ED-4DB2-BD59-A6C34878D82A}">
                    <a16:rowId xmlns:a16="http://schemas.microsoft.com/office/drawing/2014/main" val="10000"/>
                  </a:ext>
                </a:extLst>
              </a:tr>
              <a:tr h="715203">
                <a:tc>
                  <a:txBody>
                    <a:bodyPr/>
                    <a:lstStyle/>
                    <a:p>
                      <a:pPr algn="ctr" fontAlgn="ctr"/>
                      <a:r>
                        <a:rPr lang="fr-FR" sz="1400" b="1" i="0" u="none" strike="noStrike">
                          <a:solidFill>
                            <a:srgbClr val="168275"/>
                          </a:solidFill>
                          <a:effectLst/>
                          <a:latin typeface="Century Gothic"/>
                        </a:rPr>
                        <a:t>Exposition</a:t>
                      </a:r>
                    </a:p>
                  </a:txBody>
                  <a:tcPr marL="12548" marR="12548" marT="125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168275"/>
                          </a:solidFill>
                          <a:effectLst/>
                          <a:latin typeface="Century Gothic"/>
                        </a:rPr>
                        <a:t>Lits professionnels à forte exposition commerciale</a:t>
                      </a:r>
                    </a:p>
                  </a:txBody>
                  <a:tcPr marL="12548" marR="12548" marT="125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168275"/>
                          </a:solidFill>
                          <a:effectLst/>
                          <a:latin typeface="Century Gothic"/>
                        </a:rPr>
                        <a:t>Lits professionnels à exposition commerciale modérée</a:t>
                      </a:r>
                    </a:p>
                  </a:txBody>
                  <a:tcPr marL="12548" marR="12548" marT="125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168275"/>
                          </a:solidFill>
                          <a:effectLst/>
                          <a:latin typeface="Century Gothic"/>
                        </a:rPr>
                        <a:t>Lits tièdes à exposition commerciale modérée</a:t>
                      </a:r>
                    </a:p>
                  </a:txBody>
                  <a:tcPr marL="12548" marR="12548" marT="125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168275"/>
                          </a:solidFill>
                          <a:effectLst/>
                          <a:latin typeface="Century Gothic"/>
                        </a:rPr>
                        <a:t>Lits froids "sans exposition commerciale"</a:t>
                      </a:r>
                    </a:p>
                  </a:txBody>
                  <a:tcPr marL="12548" marR="12548" marT="1254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758">
                <a:tc>
                  <a:txBody>
                    <a:bodyPr/>
                    <a:lstStyle/>
                    <a:p>
                      <a:pPr algn="ctr" fontAlgn="ctr"/>
                      <a:r>
                        <a:rPr lang="fr-FR" sz="1200" b="1" i="0" u="none" strike="noStrike" dirty="0">
                          <a:solidFill>
                            <a:srgbClr val="E47829"/>
                          </a:solidFill>
                          <a:effectLst/>
                          <a:latin typeface="Century Gothic"/>
                        </a:rPr>
                        <a:t>Code BDD</a:t>
                      </a:r>
                    </a:p>
                  </a:txBody>
                  <a:tcPr marL="12548" marR="12548" marT="125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E47829"/>
                          </a:solidFill>
                          <a:effectLst/>
                          <a:latin typeface="Century Gothic"/>
                        </a:rPr>
                        <a:t>CHAUD_PRO</a:t>
                      </a:r>
                    </a:p>
                  </a:txBody>
                  <a:tcPr marL="12548" marR="12548" marT="125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E47829"/>
                          </a:solidFill>
                          <a:effectLst/>
                          <a:latin typeface="Century Gothic"/>
                        </a:rPr>
                        <a:t>CHAUD_PRO_DIFFUS</a:t>
                      </a:r>
                    </a:p>
                  </a:txBody>
                  <a:tcPr marL="12548" marR="12548" marT="125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E47829"/>
                          </a:solidFill>
                          <a:effectLst/>
                          <a:latin typeface="Century Gothic"/>
                        </a:rPr>
                        <a:t>TIEDE_LOUEUR</a:t>
                      </a:r>
                    </a:p>
                  </a:txBody>
                  <a:tcPr marL="12548" marR="12548" marT="125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E47829"/>
                          </a:solidFill>
                          <a:effectLst/>
                          <a:latin typeface="Century Gothic"/>
                        </a:rPr>
                        <a:t>FROID</a:t>
                      </a:r>
                    </a:p>
                  </a:txBody>
                  <a:tcPr marL="12548" marR="12548" marT="125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948">
                <a:tc rowSpan="4">
                  <a:txBody>
                    <a:bodyPr/>
                    <a:lstStyle/>
                    <a:p>
                      <a:pPr algn="ctr" fontAlgn="ctr"/>
                      <a:r>
                        <a:rPr lang="fr-FR" sz="1200" b="1" i="0" u="none" strike="noStrike">
                          <a:solidFill>
                            <a:srgbClr val="168275"/>
                          </a:solidFill>
                          <a:effectLst/>
                          <a:latin typeface="Century Gothic"/>
                        </a:rPr>
                        <a:t>Catégorie</a:t>
                      </a:r>
                    </a:p>
                  </a:txBody>
                  <a:tcPr marL="12548" marR="12548" marT="125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168275"/>
                          </a:solidFill>
                          <a:effectLst/>
                          <a:latin typeface="Century Gothic"/>
                        </a:rPr>
                        <a:t>Hotel</a:t>
                      </a:r>
                    </a:p>
                  </a:txBody>
                  <a:tcPr marL="12548" marR="12548" marT="1254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200" b="0" i="0" u="none" strike="noStrike">
                          <a:solidFill>
                            <a:srgbClr val="168275"/>
                          </a:solidFill>
                          <a:effectLst/>
                          <a:latin typeface="Century Gothic"/>
                        </a:rPr>
                        <a:t>Centrale de réservation</a:t>
                      </a:r>
                    </a:p>
                  </a:txBody>
                  <a:tcPr marL="12548" marR="12548" marT="1254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200" b="0" i="0" u="none" strike="noStrike" dirty="0">
                          <a:solidFill>
                            <a:srgbClr val="168275"/>
                          </a:solidFill>
                          <a:effectLst/>
                          <a:latin typeface="Century Gothic"/>
                        </a:rPr>
                        <a:t>Gites de France</a:t>
                      </a:r>
                    </a:p>
                  </a:txBody>
                  <a:tcPr marL="12548" marR="12548" marT="1254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fontAlgn="ctr"/>
                      <a:r>
                        <a:rPr lang="fr-FR" sz="1200" b="0" i="0" u="none" strike="noStrike" dirty="0">
                          <a:solidFill>
                            <a:srgbClr val="168275"/>
                          </a:solidFill>
                          <a:effectLst/>
                          <a:latin typeface="Century Gothic"/>
                        </a:rPr>
                        <a:t>Résidence secondaire</a:t>
                      </a:r>
                    </a:p>
                  </a:txBody>
                  <a:tcPr marL="12548" marR="12548" marT="1254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0948">
                <a:tc vMerge="1">
                  <a:txBody>
                    <a:bodyPr/>
                    <a:lstStyle/>
                    <a:p>
                      <a:endParaRPr lang="fr-FR"/>
                    </a:p>
                  </a:txBody>
                  <a:tcPr/>
                </a:tc>
                <a:tc>
                  <a:txBody>
                    <a:bodyPr/>
                    <a:lstStyle/>
                    <a:p>
                      <a:pPr algn="ctr" fontAlgn="b"/>
                      <a:r>
                        <a:rPr lang="fr-FR" sz="1200" b="0" i="0" u="none" strike="noStrike" dirty="0">
                          <a:solidFill>
                            <a:srgbClr val="168275"/>
                          </a:solidFill>
                          <a:effectLst/>
                          <a:latin typeface="Century Gothic"/>
                        </a:rPr>
                        <a:t>Résidence de tourisme</a:t>
                      </a:r>
                    </a:p>
                  </a:txBody>
                  <a:tcPr marL="12548" marR="12548" marT="12548" marB="0" anchor="b">
                    <a:lnL>
                      <a:noFill/>
                    </a:lnL>
                    <a:lnR>
                      <a:noFill/>
                    </a:lnR>
                    <a:lnT>
                      <a:noFill/>
                    </a:lnT>
                    <a:lnB>
                      <a:noFill/>
                    </a:lnB>
                    <a:solidFill>
                      <a:srgbClr val="FFFFFF"/>
                    </a:solidFill>
                  </a:tcPr>
                </a:tc>
                <a:tc>
                  <a:txBody>
                    <a:bodyPr/>
                    <a:lstStyle/>
                    <a:p>
                      <a:pPr algn="ctr" fontAlgn="ctr"/>
                      <a:r>
                        <a:rPr lang="fr-FR" sz="1200" b="0" i="0" u="none" strike="noStrike">
                          <a:solidFill>
                            <a:srgbClr val="168275"/>
                          </a:solidFill>
                          <a:effectLst/>
                          <a:latin typeface="Century Gothic"/>
                        </a:rPr>
                        <a:t>Agence immobilière</a:t>
                      </a:r>
                    </a:p>
                  </a:txBody>
                  <a:tcPr marL="12548" marR="12548" marT="12548" marB="0" anchor="ctr">
                    <a:lnL>
                      <a:noFill/>
                    </a:lnL>
                    <a:lnR>
                      <a:noFill/>
                    </a:lnR>
                    <a:lnT>
                      <a:noFill/>
                    </a:lnT>
                    <a:lnB>
                      <a:noFill/>
                    </a:lnB>
                    <a:solidFill>
                      <a:srgbClr val="FFFFFF"/>
                    </a:solidFill>
                  </a:tcPr>
                </a:tc>
                <a:tc>
                  <a:txBody>
                    <a:bodyPr/>
                    <a:lstStyle/>
                    <a:p>
                      <a:pPr algn="ctr" fontAlgn="ctr"/>
                      <a:r>
                        <a:rPr lang="fr-FR" sz="1200" b="0" i="0" u="none" strike="noStrike">
                          <a:solidFill>
                            <a:srgbClr val="168275"/>
                          </a:solidFill>
                          <a:effectLst/>
                          <a:latin typeface="Century Gothic"/>
                        </a:rPr>
                        <a:t>CléVacances</a:t>
                      </a:r>
                    </a:p>
                  </a:txBody>
                  <a:tcPr marL="12548" marR="12548" marT="12548" marB="0" anchor="ctr">
                    <a:lnL>
                      <a:noFill/>
                    </a:lnL>
                    <a:lnR>
                      <a:noFill/>
                    </a:lnR>
                    <a:lnT>
                      <a:noFill/>
                    </a:lnT>
                    <a:lnB>
                      <a:noFill/>
                    </a:lnB>
                    <a:solidFill>
                      <a:srgbClr val="FFFFFF"/>
                    </a:solidFill>
                  </a:tcPr>
                </a:tc>
                <a:tc vMerge="1">
                  <a:txBody>
                    <a:bodyPr/>
                    <a:lstStyle/>
                    <a:p>
                      <a:endParaRPr lang="fr-FR"/>
                    </a:p>
                  </a:txBody>
                  <a:tcPr/>
                </a:tc>
                <a:extLst>
                  <a:ext uri="{0D108BD9-81ED-4DB2-BD59-A6C34878D82A}">
                    <a16:rowId xmlns:a16="http://schemas.microsoft.com/office/drawing/2014/main" val="10004"/>
                  </a:ext>
                </a:extLst>
              </a:tr>
              <a:tr h="250948">
                <a:tc vMerge="1">
                  <a:txBody>
                    <a:bodyPr/>
                    <a:lstStyle/>
                    <a:p>
                      <a:endParaRPr lang="fr-FR"/>
                    </a:p>
                  </a:txBody>
                  <a:tcPr/>
                </a:tc>
                <a:tc>
                  <a:txBody>
                    <a:bodyPr/>
                    <a:lstStyle/>
                    <a:p>
                      <a:pPr algn="ctr" fontAlgn="b"/>
                      <a:r>
                        <a:rPr lang="fr-FR" sz="1200" b="0" i="0" u="none" strike="noStrike" dirty="0">
                          <a:solidFill>
                            <a:srgbClr val="168275"/>
                          </a:solidFill>
                          <a:effectLst/>
                          <a:latin typeface="Century Gothic"/>
                        </a:rPr>
                        <a:t>Village vacances</a:t>
                      </a:r>
                    </a:p>
                  </a:txBody>
                  <a:tcPr marL="12548" marR="12548" marT="12548" marB="0" anchor="b">
                    <a:lnL>
                      <a:noFill/>
                    </a:lnL>
                    <a:lnR>
                      <a:noFill/>
                    </a:lnR>
                    <a:lnT>
                      <a:noFill/>
                    </a:lnT>
                    <a:lnB>
                      <a:noFill/>
                    </a:lnB>
                    <a:solidFill>
                      <a:srgbClr val="FFFFFF"/>
                    </a:solidFill>
                  </a:tcPr>
                </a:tc>
                <a:tc>
                  <a:txBody>
                    <a:bodyPr/>
                    <a:lstStyle/>
                    <a:p>
                      <a:pPr algn="ctr" fontAlgn="ctr"/>
                      <a:r>
                        <a:rPr lang="fr-FR" sz="1200" b="0" i="0" u="none" strike="noStrike">
                          <a:solidFill>
                            <a:srgbClr val="168275"/>
                          </a:solidFill>
                          <a:effectLst/>
                          <a:latin typeface="Century Gothic"/>
                        </a:rPr>
                        <a:t>Résidence en multipropriété</a:t>
                      </a:r>
                    </a:p>
                  </a:txBody>
                  <a:tcPr marL="12548" marR="12548" marT="12548" marB="0" anchor="ctr">
                    <a:lnL>
                      <a:noFill/>
                    </a:lnL>
                    <a:lnR>
                      <a:noFill/>
                    </a:lnR>
                    <a:lnT>
                      <a:noFill/>
                    </a:lnT>
                    <a:lnB>
                      <a:noFill/>
                    </a:lnB>
                    <a:solidFill>
                      <a:srgbClr val="FFFFFF"/>
                    </a:solidFill>
                  </a:tcPr>
                </a:tc>
                <a:tc>
                  <a:txBody>
                    <a:bodyPr/>
                    <a:lstStyle/>
                    <a:p>
                      <a:pPr algn="ctr" fontAlgn="ctr"/>
                      <a:r>
                        <a:rPr lang="fr-FR" sz="1200" b="0" i="0" u="none" strike="noStrike">
                          <a:solidFill>
                            <a:srgbClr val="168275"/>
                          </a:solidFill>
                          <a:effectLst/>
                          <a:latin typeface="Century Gothic"/>
                        </a:rPr>
                        <a:t>Offre C2C</a:t>
                      </a:r>
                    </a:p>
                  </a:txBody>
                  <a:tcPr marL="12548" marR="12548" marT="12548" marB="0" anchor="ctr">
                    <a:lnL>
                      <a:noFill/>
                    </a:lnL>
                    <a:lnR>
                      <a:noFill/>
                    </a:lnR>
                    <a:lnT>
                      <a:noFill/>
                    </a:lnT>
                    <a:lnB>
                      <a:noFill/>
                    </a:lnB>
                    <a:solidFill>
                      <a:srgbClr val="FFFFFF"/>
                    </a:solidFill>
                  </a:tcPr>
                </a:tc>
                <a:tc vMerge="1">
                  <a:txBody>
                    <a:bodyPr/>
                    <a:lstStyle/>
                    <a:p>
                      <a:endParaRPr lang="fr-FR"/>
                    </a:p>
                  </a:txBody>
                  <a:tcPr/>
                </a:tc>
                <a:extLst>
                  <a:ext uri="{0D108BD9-81ED-4DB2-BD59-A6C34878D82A}">
                    <a16:rowId xmlns:a16="http://schemas.microsoft.com/office/drawing/2014/main" val="10005"/>
                  </a:ext>
                </a:extLst>
              </a:tr>
              <a:tr h="250948">
                <a:tc vMerge="1">
                  <a:txBody>
                    <a:bodyPr/>
                    <a:lstStyle/>
                    <a:p>
                      <a:endParaRPr lang="fr-FR"/>
                    </a:p>
                  </a:txBody>
                  <a:tcPr/>
                </a:tc>
                <a:tc>
                  <a:txBody>
                    <a:bodyPr/>
                    <a:lstStyle/>
                    <a:p>
                      <a:pPr algn="ctr" fontAlgn="b"/>
                      <a:r>
                        <a:rPr lang="fr-FR" sz="1200" b="0" i="0" u="none" strike="noStrike" dirty="0">
                          <a:solidFill>
                            <a:srgbClr val="168275"/>
                          </a:solidFill>
                          <a:effectLst/>
                          <a:latin typeface="Century Gothic"/>
                        </a:rPr>
                        <a:t>Centres de vacances</a:t>
                      </a:r>
                    </a:p>
                  </a:txBody>
                  <a:tcPr marL="12548" marR="12548" marT="1254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168275"/>
                          </a:solidFill>
                          <a:effectLst/>
                          <a:latin typeface="Century Gothic"/>
                        </a:rPr>
                        <a:t>Camping</a:t>
                      </a:r>
                    </a:p>
                  </a:txBody>
                  <a:tcPr marL="12548" marR="12548" marT="1254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168275"/>
                          </a:solidFill>
                          <a:effectLst/>
                          <a:latin typeface="Century Gothic"/>
                        </a:rPr>
                        <a:t>Liste des loueurs</a:t>
                      </a:r>
                    </a:p>
                  </a:txBody>
                  <a:tcPr marL="12548" marR="12548" marT="1254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extLst>
                  <a:ext uri="{0D108BD9-81ED-4DB2-BD59-A6C34878D82A}">
                    <a16:rowId xmlns:a16="http://schemas.microsoft.com/office/drawing/2014/main" val="10006"/>
                  </a:ext>
                </a:extLst>
              </a:tr>
            </a:tbl>
          </a:graphicData>
        </a:graphic>
      </p:graphicFrame>
      <p:sp>
        <p:nvSpPr>
          <p:cNvPr id="12" name="Sous-titre 2">
            <a:extLst>
              <a:ext uri="{FF2B5EF4-FFF2-40B4-BE49-F238E27FC236}">
                <a16:creationId xmlns:a16="http://schemas.microsoft.com/office/drawing/2014/main" id="{F0BC92E8-2162-41AD-8055-9F33FF088B39}"/>
              </a:ext>
            </a:extLst>
          </p:cNvPr>
          <p:cNvSpPr txBox="1">
            <a:spLocks/>
          </p:cNvSpPr>
          <p:nvPr/>
        </p:nvSpPr>
        <p:spPr>
          <a:xfrm>
            <a:off x="1590261" y="4182293"/>
            <a:ext cx="8462452" cy="286232"/>
          </a:xfrm>
          <a:prstGeom prst="rect">
            <a:avLst/>
          </a:prstGeom>
          <a:noFill/>
        </p:spPr>
        <p:txBody>
          <a:bodyPr vert="horz" wrap="square" lIns="91440" tIns="45720" rIns="91440" bIns="4572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168275"/>
                </a:solidFill>
                <a:effectLst/>
                <a:uLnTx/>
                <a:uFillTx/>
                <a:latin typeface="Century Gothic"/>
                <a:ea typeface="Tahoma" panose="020B0604030504040204" pitchFamily="34" charset="0"/>
                <a:cs typeface="Century Gothic"/>
                <a:sym typeface="Wingdings" panose="05000000000000000000" pitchFamily="2" charset="2"/>
              </a:rPr>
              <a:t>La collecte en fonction de la segmentation des lits</a:t>
            </a:r>
            <a:endParaRPr kumimoji="0" lang="fr-FR" sz="1400" b="1" i="0" u="none" strike="noStrike" kern="1200" cap="none" spc="0" normalizeH="0" baseline="0" noProof="0" dirty="0">
              <a:ln>
                <a:noFill/>
              </a:ln>
              <a:solidFill>
                <a:srgbClr val="168275"/>
              </a:solidFill>
              <a:effectLst/>
              <a:uLnTx/>
              <a:uFillTx/>
              <a:latin typeface="Century Gothic"/>
              <a:ea typeface="Tahoma" panose="020B0604030504040204" pitchFamily="34" charset="0"/>
              <a:cs typeface="Century Gothic"/>
            </a:endParaRPr>
          </a:p>
        </p:txBody>
      </p:sp>
      <p:sp>
        <p:nvSpPr>
          <p:cNvPr id="3" name="Rectangle : coins arrondis 2">
            <a:extLst>
              <a:ext uri="{FF2B5EF4-FFF2-40B4-BE49-F238E27FC236}">
                <a16:creationId xmlns:a16="http://schemas.microsoft.com/office/drawing/2014/main" id="{A91C6248-E94E-44E0-894D-5BECD86D138C}"/>
              </a:ext>
            </a:extLst>
          </p:cNvPr>
          <p:cNvSpPr/>
          <p:nvPr/>
        </p:nvSpPr>
        <p:spPr>
          <a:xfrm>
            <a:off x="1590261" y="4575860"/>
            <a:ext cx="5141843" cy="1707322"/>
          </a:xfrm>
          <a:prstGeom prst="roundRect">
            <a:avLst/>
          </a:prstGeom>
          <a:solidFill>
            <a:srgbClr val="E27929"/>
          </a:solidFill>
          <a:ln>
            <a:solidFill>
              <a:srgbClr val="E27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1"/>
                </a:solidFill>
                <a:latin typeface=" century gothic"/>
              </a:rPr>
              <a:t>En direct (mail, tél, visites)</a:t>
            </a:r>
          </a:p>
          <a:p>
            <a:r>
              <a:rPr lang="fr-FR" sz="1400" dirty="0">
                <a:solidFill>
                  <a:schemeClr val="bg1"/>
                </a:solidFill>
                <a:latin typeface=" century gothic"/>
              </a:rPr>
              <a:t>En « passerelle » ou « flux »</a:t>
            </a:r>
          </a:p>
          <a:p>
            <a:r>
              <a:rPr lang="fr-FR" sz="1400" dirty="0">
                <a:solidFill>
                  <a:schemeClr val="bg1"/>
                </a:solidFill>
                <a:latin typeface=" century gothic"/>
              </a:rPr>
              <a:t>Par les opérateurs nationaux</a:t>
            </a:r>
          </a:p>
          <a:p>
            <a:endParaRPr lang="fr-FR" sz="1400" dirty="0">
              <a:solidFill>
                <a:schemeClr val="bg1"/>
              </a:solidFill>
              <a:latin typeface=" century gothic"/>
            </a:endParaRPr>
          </a:p>
          <a:p>
            <a:r>
              <a:rPr lang="fr-FR" sz="1400" dirty="0">
                <a:solidFill>
                  <a:schemeClr val="bg1"/>
                </a:solidFill>
                <a:latin typeface=" century gothic"/>
              </a:rPr>
              <a:t>Des visites terrain 2 à 3 fois par an </a:t>
            </a:r>
          </a:p>
        </p:txBody>
      </p:sp>
      <p:sp>
        <p:nvSpPr>
          <p:cNvPr id="13" name="Rectangle : coins arrondis 12">
            <a:extLst>
              <a:ext uri="{FF2B5EF4-FFF2-40B4-BE49-F238E27FC236}">
                <a16:creationId xmlns:a16="http://schemas.microsoft.com/office/drawing/2014/main" id="{2004B7E7-DADB-4320-B8C5-9FF8AB4B999A}"/>
              </a:ext>
            </a:extLst>
          </p:cNvPr>
          <p:cNvSpPr/>
          <p:nvPr/>
        </p:nvSpPr>
        <p:spPr>
          <a:xfrm>
            <a:off x="6796157" y="4575859"/>
            <a:ext cx="2743201" cy="1707323"/>
          </a:xfrm>
          <a:prstGeom prst="roundRect">
            <a:avLst/>
          </a:prstGeom>
          <a:solidFill>
            <a:srgbClr val="178376"/>
          </a:solidFill>
          <a:ln>
            <a:solidFill>
              <a:srgbClr val="178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1"/>
                </a:solidFill>
                <a:latin typeface=" century gothic"/>
              </a:rPr>
              <a:t>En « passerelle »</a:t>
            </a:r>
          </a:p>
          <a:p>
            <a:r>
              <a:rPr lang="fr-FR" sz="1400" dirty="0">
                <a:solidFill>
                  <a:schemeClr val="bg1"/>
                </a:solidFill>
                <a:latin typeface=" century gothic"/>
              </a:rPr>
              <a:t>Par Likibu</a:t>
            </a:r>
          </a:p>
        </p:txBody>
      </p:sp>
      <p:sp>
        <p:nvSpPr>
          <p:cNvPr id="14" name="Rectangle : coins arrondis 13">
            <a:extLst>
              <a:ext uri="{FF2B5EF4-FFF2-40B4-BE49-F238E27FC236}">
                <a16:creationId xmlns:a16="http://schemas.microsoft.com/office/drawing/2014/main" id="{51C7782B-1296-4754-9A9F-8EB2C980029D}"/>
              </a:ext>
            </a:extLst>
          </p:cNvPr>
          <p:cNvSpPr/>
          <p:nvPr/>
        </p:nvSpPr>
        <p:spPr>
          <a:xfrm>
            <a:off x="9603411" y="4575860"/>
            <a:ext cx="2588589" cy="1707324"/>
          </a:xfrm>
          <a:prstGeom prst="roundRect">
            <a:avLst/>
          </a:prstGeom>
          <a:solidFill>
            <a:schemeClr val="accent5">
              <a:lumMod val="75000"/>
            </a:schemeClr>
          </a:solidFill>
          <a:ln>
            <a:solidFill>
              <a:srgbClr val="178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1"/>
                </a:solidFill>
                <a:latin typeface=" century gothic"/>
              </a:rPr>
              <a:t>Par les indicateurs généraux </a:t>
            </a:r>
            <a:r>
              <a:rPr lang="fr-FR" sz="1400" i="1" dirty="0">
                <a:solidFill>
                  <a:schemeClr val="bg1"/>
                </a:solidFill>
                <a:latin typeface=" century gothic"/>
              </a:rPr>
              <a:t>(production d’ordures ménagères, consommation d’eau, fréquentation des routes, téléphonie…)</a:t>
            </a:r>
          </a:p>
        </p:txBody>
      </p:sp>
      <p:pic>
        <p:nvPicPr>
          <p:cNvPr id="15" name="Image 14">
            <a:extLst>
              <a:ext uri="{FF2B5EF4-FFF2-40B4-BE49-F238E27FC236}">
                <a16:creationId xmlns:a16="http://schemas.microsoft.com/office/drawing/2014/main" id="{D2F7DFE6-00C2-44B3-9EFB-E2F42E03CB16}"/>
              </a:ext>
            </a:extLst>
          </p:cNvPr>
          <p:cNvPicPr>
            <a:picLocks noChangeAspect="1"/>
          </p:cNvPicPr>
          <p:nvPr/>
        </p:nvPicPr>
        <p:blipFill>
          <a:blip r:embed="rId2"/>
          <a:stretch>
            <a:fillRect/>
          </a:stretch>
        </p:blipFill>
        <p:spPr>
          <a:xfrm>
            <a:off x="11092070" y="5873117"/>
            <a:ext cx="865778" cy="367452"/>
          </a:xfrm>
          <a:prstGeom prst="rect">
            <a:avLst/>
          </a:prstGeom>
        </p:spPr>
      </p:pic>
      <p:pic>
        <p:nvPicPr>
          <p:cNvPr id="16" name="Image 15" descr="http://i.likibu.com/press/logo-likibu-2.png">
            <a:extLst>
              <a:ext uri="{FF2B5EF4-FFF2-40B4-BE49-F238E27FC236}">
                <a16:creationId xmlns:a16="http://schemas.microsoft.com/office/drawing/2014/main" id="{FF5BA93E-FF67-4B76-B366-1C5D82CA4E4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5236575"/>
            <a:ext cx="538269" cy="594962"/>
          </a:xfrm>
          <a:prstGeom prst="rect">
            <a:avLst/>
          </a:prstGeom>
          <a:noFill/>
          <a:ln>
            <a:noFill/>
          </a:ln>
        </p:spPr>
      </p:pic>
    </p:spTree>
    <p:extLst>
      <p:ext uri="{BB962C8B-B14F-4D97-AF65-F5344CB8AC3E}">
        <p14:creationId xmlns:p14="http://schemas.microsoft.com/office/powerpoint/2010/main" val="36326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8376"/>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1B4FAC3-AF82-454A-855B-89B791887582}" type="slidenum">
              <a:rPr lang="fr-FR" smtClean="0"/>
              <a:t>8</a:t>
            </a:fld>
            <a:endParaRPr lang="fr-FR"/>
          </a:p>
        </p:txBody>
      </p:sp>
      <p:sp>
        <p:nvSpPr>
          <p:cNvPr id="3" name="ZoneTexte 2">
            <a:extLst>
              <a:ext uri="{FF2B5EF4-FFF2-40B4-BE49-F238E27FC236}">
                <a16:creationId xmlns:a16="http://schemas.microsoft.com/office/drawing/2014/main" id="{9D8C5579-80E9-4A64-91FF-4B1D2F53D2C6}"/>
              </a:ext>
            </a:extLst>
          </p:cNvPr>
          <p:cNvSpPr txBox="1"/>
          <p:nvPr/>
        </p:nvSpPr>
        <p:spPr>
          <a:xfrm>
            <a:off x="0" y="2844225"/>
            <a:ext cx="12191999" cy="584775"/>
          </a:xfrm>
          <a:prstGeom prst="rect">
            <a:avLst/>
          </a:prstGeom>
          <a:noFill/>
        </p:spPr>
        <p:txBody>
          <a:bodyPr wrap="square" rtlCol="0">
            <a:spAutoFit/>
          </a:bodyPr>
          <a:lstStyle/>
          <a:p>
            <a:pPr algn="ctr"/>
            <a:r>
              <a:rPr lang="fr-FR" sz="3200" b="1" dirty="0">
                <a:solidFill>
                  <a:schemeClr val="bg1"/>
                </a:solidFill>
              </a:rPr>
              <a:t>Le Big Data au service du pilotage de l’économie touristique</a:t>
            </a:r>
            <a:endParaRPr lang="fr-FR" sz="1600" b="1" dirty="0">
              <a:solidFill>
                <a:schemeClr val="bg1"/>
              </a:solidFill>
            </a:endParaRPr>
          </a:p>
        </p:txBody>
      </p:sp>
      <p:pic>
        <p:nvPicPr>
          <p:cNvPr id="7" name="Image 6" descr="G2A_logo.png">
            <a:extLst>
              <a:ext uri="{FF2B5EF4-FFF2-40B4-BE49-F238E27FC236}">
                <a16:creationId xmlns:a16="http://schemas.microsoft.com/office/drawing/2014/main" id="{CA841E02-9612-479F-BDCC-41819B89B7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7373" y="463495"/>
            <a:ext cx="1137254" cy="1347359"/>
          </a:xfrm>
          <a:prstGeom prst="rect">
            <a:avLst/>
          </a:prstGeom>
          <a:ln w="38100">
            <a:noFill/>
          </a:ln>
        </p:spPr>
      </p:pic>
    </p:spTree>
    <p:extLst>
      <p:ext uri="{BB962C8B-B14F-4D97-AF65-F5344CB8AC3E}">
        <p14:creationId xmlns:p14="http://schemas.microsoft.com/office/powerpoint/2010/main" val="284481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610600" y="6356350"/>
            <a:ext cx="2743200" cy="365125"/>
          </a:xfrm>
        </p:spPr>
        <p:txBody>
          <a:bodyPr/>
          <a:lstStyle/>
          <a:p>
            <a:fld id="{31B4FAC3-AF82-454A-855B-89B791887582}" type="slidenum">
              <a:rPr lang="fr-FR" smtClean="0"/>
              <a:t>9</a:t>
            </a:fld>
            <a:endParaRPr lang="fr-FR" dirty="0"/>
          </a:p>
        </p:txBody>
      </p:sp>
      <p:sp>
        <p:nvSpPr>
          <p:cNvPr id="8" name="Espace réservé du numéro de diapositive 1"/>
          <p:cNvSpPr txBox="1">
            <a:spLocks/>
          </p:cNvSpPr>
          <p:nvPr/>
        </p:nvSpPr>
        <p:spPr>
          <a:xfrm>
            <a:off x="11684000" y="6498001"/>
            <a:ext cx="508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B4FAC3-AF82-454A-855B-89B791887582}" type="slidenum">
              <a:rPr lang="fr-FR" sz="1600" smtClean="0">
                <a:solidFill>
                  <a:srgbClr val="FFFFFF"/>
                </a:solidFill>
              </a:rPr>
              <a:pPr algn="ctr"/>
              <a:t>9</a:t>
            </a:fld>
            <a:endParaRPr lang="fr-FR" sz="1600" dirty="0">
              <a:solidFill>
                <a:srgbClr val="FFFFFF"/>
              </a:solidFill>
            </a:endParaRPr>
          </a:p>
        </p:txBody>
      </p:sp>
      <p:sp>
        <p:nvSpPr>
          <p:cNvPr id="9" name="Sous-titre 2"/>
          <p:cNvSpPr txBox="1">
            <a:spLocks/>
          </p:cNvSpPr>
          <p:nvPr/>
        </p:nvSpPr>
        <p:spPr>
          <a:xfrm>
            <a:off x="760292" y="621553"/>
            <a:ext cx="11126907" cy="584947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endParaRPr lang="fr-FR" sz="1600" dirty="0">
              <a:latin typeface="Century Gothic"/>
              <a:ea typeface="Tahoma" panose="020B0604030504040204" pitchFamily="34" charset="0"/>
              <a:cs typeface="Century Gothic"/>
              <a:sym typeface="Wingdings" panose="05000000000000000000" pitchFamily="2" charset="2"/>
            </a:endParaRPr>
          </a:p>
        </p:txBody>
      </p:sp>
      <p:sp>
        <p:nvSpPr>
          <p:cNvPr id="11" name="ZoneTexte 10">
            <a:extLst>
              <a:ext uri="{FF2B5EF4-FFF2-40B4-BE49-F238E27FC236}">
                <a16:creationId xmlns:a16="http://schemas.microsoft.com/office/drawing/2014/main" id="{D5AEB066-B695-4FDA-9570-67D6018913CA}"/>
              </a:ext>
            </a:extLst>
          </p:cNvPr>
          <p:cNvSpPr txBox="1"/>
          <p:nvPr/>
        </p:nvSpPr>
        <p:spPr>
          <a:xfrm>
            <a:off x="2465092" y="35186"/>
            <a:ext cx="7717305" cy="584775"/>
          </a:xfrm>
          <a:prstGeom prst="rect">
            <a:avLst/>
          </a:prstGeom>
          <a:noFill/>
        </p:spPr>
        <p:txBody>
          <a:bodyPr wrap="none" rtlCol="0">
            <a:spAutoFit/>
          </a:bodyPr>
          <a:lstStyle/>
          <a:p>
            <a:r>
              <a:rPr lang="fr-FR" sz="3200" dirty="0">
                <a:solidFill>
                  <a:schemeClr val="bg1"/>
                </a:solidFill>
              </a:rPr>
              <a:t>Le Big Data au service de l’activité touristique</a:t>
            </a:r>
          </a:p>
        </p:txBody>
      </p:sp>
      <p:graphicFrame>
        <p:nvGraphicFramePr>
          <p:cNvPr id="3" name="Diagramme 2">
            <a:extLst>
              <a:ext uri="{FF2B5EF4-FFF2-40B4-BE49-F238E27FC236}">
                <a16:creationId xmlns:a16="http://schemas.microsoft.com/office/drawing/2014/main" id="{6874F235-5494-4E48-8AAF-64A891120F5C}"/>
              </a:ext>
            </a:extLst>
          </p:cNvPr>
          <p:cNvGraphicFramePr/>
          <p:nvPr>
            <p:extLst/>
          </p:nvPr>
        </p:nvGraphicFramePr>
        <p:xfrm>
          <a:off x="428486" y="1052357"/>
          <a:ext cx="1100322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 14" descr="G2A_logo.png">
            <a:extLst>
              <a:ext uri="{FF2B5EF4-FFF2-40B4-BE49-F238E27FC236}">
                <a16:creationId xmlns:a16="http://schemas.microsoft.com/office/drawing/2014/main" id="{C4A7EA7E-BD69-44B9-87FB-95F15D9D2D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3615" y="1052357"/>
            <a:ext cx="801405" cy="949463"/>
          </a:xfrm>
          <a:prstGeom prst="rect">
            <a:avLst/>
          </a:prstGeom>
          <a:ln w="38100">
            <a:noFill/>
          </a:ln>
        </p:spPr>
      </p:pic>
      <p:pic>
        <p:nvPicPr>
          <p:cNvPr id="16" name="Image 15" descr="G2A_logo.png">
            <a:extLst>
              <a:ext uri="{FF2B5EF4-FFF2-40B4-BE49-F238E27FC236}">
                <a16:creationId xmlns:a16="http://schemas.microsoft.com/office/drawing/2014/main" id="{864708F4-3BAA-4B28-8597-BB55CB4EDB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4589" y="1151749"/>
            <a:ext cx="801405" cy="949463"/>
          </a:xfrm>
          <a:prstGeom prst="rect">
            <a:avLst/>
          </a:prstGeom>
          <a:ln w="38100">
            <a:noFill/>
          </a:ln>
        </p:spPr>
      </p:pic>
      <p:pic>
        <p:nvPicPr>
          <p:cNvPr id="17" name="Image 16" descr="G2A_logo.png">
            <a:extLst>
              <a:ext uri="{FF2B5EF4-FFF2-40B4-BE49-F238E27FC236}">
                <a16:creationId xmlns:a16="http://schemas.microsoft.com/office/drawing/2014/main" id="{FCA5540C-3A48-4F03-90D6-0152103269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8328" y="1151749"/>
            <a:ext cx="801405" cy="949463"/>
          </a:xfrm>
          <a:prstGeom prst="rect">
            <a:avLst/>
          </a:prstGeom>
          <a:ln w="38100">
            <a:noFill/>
          </a:ln>
        </p:spPr>
      </p:pic>
    </p:spTree>
    <p:extLst>
      <p:ext uri="{BB962C8B-B14F-4D97-AF65-F5344CB8AC3E}">
        <p14:creationId xmlns:p14="http://schemas.microsoft.com/office/powerpoint/2010/main" val="38890306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6848</TotalTime>
  <Words>637</Words>
  <Application>Microsoft Office PowerPoint</Application>
  <PresentationFormat>Grand écran</PresentationFormat>
  <Paragraphs>232</Paragraphs>
  <Slides>23</Slides>
  <Notes>12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 century gothic</vt:lpstr>
      <vt:lpstr>Arial</vt:lpstr>
      <vt:lpstr>Calibri</vt:lpstr>
      <vt:lpstr>Calibri Light</vt:lpstr>
      <vt:lpstr>Century Gothic</vt:lpstr>
      <vt:lpstr>Wingdings</vt:lpstr>
      <vt:lpstr>Thème Office</vt:lpstr>
      <vt:lpstr>Présentation PowerPoint</vt:lpstr>
      <vt:lpstr>Présentation PowerPoint</vt:lpstr>
      <vt:lpstr>Présentation PowerPoint</vt:lpstr>
      <vt:lpstr>Présentation PowerPoint</vt:lpstr>
      <vt:lpstr>Présentation PowerPoint</vt:lpstr>
      <vt:lpstr>  L’objectif de l’observatoire : améliorer la connaissance du modèle économique de la destination.    * Définir la structure de lit,  * Mesurer la performance commerciale de ces lits en réalisé et en prévision * Expliquer, analyser la performance de manière hebdomadaire * identifier les origines des clientèles étrangères, les marchés….   L’analyse de la fréquentation touristique des lits est le résultat   * Analyse du remplissage des gestionnaires de lits chauds * Analyse de la performance de remplissage des biens proposés sur les sites de particuliers à particuliers * Analyse de la fréquentation globale de la destination (indicateurs généraux, téléphonie mobile….)    Etablir le profil des nuitées de la saison (bilan ou à venir dans le cadre des états de réservations) et la contribution de chaque catégorie d’hébergement à cette production   Etablir la matrice des recommandations du site et définir des actions potentiellement réalisables au regard de la performance du site, des acteurs du site, des calendriers de vacances scolaires et de l’évolution du marché de manière générale.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LENOVO2</dc:creator>
  <cp:lastModifiedBy>GR032018</cp:lastModifiedBy>
  <cp:revision>752</cp:revision>
  <cp:lastPrinted>2018-02-22T14:41:21Z</cp:lastPrinted>
  <dcterms:created xsi:type="dcterms:W3CDTF">2015-06-02T13:03:12Z</dcterms:created>
  <dcterms:modified xsi:type="dcterms:W3CDTF">2019-02-19T08:33:00Z</dcterms:modified>
</cp:coreProperties>
</file>